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6" r:id="rId3"/>
    <p:sldMasterId id="2147483891" r:id="rId4"/>
  </p:sldMasterIdLst>
  <p:notesMasterIdLst>
    <p:notesMasterId r:id="rId21"/>
  </p:notesMasterIdLst>
  <p:handoutMasterIdLst>
    <p:handoutMasterId r:id="rId22"/>
  </p:handoutMasterIdLst>
  <p:sldIdLst>
    <p:sldId id="399" r:id="rId5"/>
    <p:sldId id="2570" r:id="rId6"/>
    <p:sldId id="2563" r:id="rId7"/>
    <p:sldId id="2565" r:id="rId8"/>
    <p:sldId id="2564" r:id="rId9"/>
    <p:sldId id="2546" r:id="rId10"/>
    <p:sldId id="2541" r:id="rId11"/>
    <p:sldId id="2562" r:id="rId12"/>
    <p:sldId id="2567" r:id="rId13"/>
    <p:sldId id="2569" r:id="rId14"/>
    <p:sldId id="784" r:id="rId15"/>
    <p:sldId id="293" r:id="rId16"/>
    <p:sldId id="312" r:id="rId17"/>
    <p:sldId id="2568" r:id="rId18"/>
    <p:sldId id="2571" r:id="rId19"/>
    <p:sldId id="411" r:id="rId20"/>
  </p:sldIdLst>
  <p:sldSz cx="9144000" cy="6858000" type="screen4x3"/>
  <p:notesSz cx="7102475" cy="9037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andra Lamirande" initials="AL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231A"/>
    <a:srgbClr val="002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232240-8CE1-416E-8D2A-924AE1F006A8}" v="7" dt="2022-05-13T19:00:54.5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88" autoAdjust="0"/>
    <p:restoredTop sz="94249" autoAdjust="0"/>
  </p:normalViewPr>
  <p:slideViewPr>
    <p:cSldViewPr>
      <p:cViewPr varScale="1">
        <p:scale>
          <a:sx n="67" d="100"/>
          <a:sy n="67" d="100"/>
        </p:scale>
        <p:origin x="97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002856"/>
                </a:solidFill>
              </a:rPr>
              <a:t>Median Annual Deductible</a:t>
            </a:r>
          </a:p>
        </c:rich>
      </c:tx>
      <c:layout>
        <c:manualLayout>
          <c:xMode val="edge"/>
          <c:yMode val="edge"/>
          <c:x val="0.310734251968503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70554461942257"/>
          <c:y val="0.13225564671093412"/>
          <c:w val="0.8653777887139108"/>
          <c:h val="0.689982037401574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Annual Deductible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Sheet1!$B$2:$B$6</c:f>
              <c:numCache>
                <c:formatCode>"$"#,##0_);[Red]\("$"#,##0\)</c:formatCode>
                <c:ptCount val="5"/>
                <c:pt idx="0">
                  <c:v>3939</c:v>
                </c:pt>
                <c:pt idx="1">
                  <c:v>4375</c:v>
                </c:pt>
                <c:pt idx="2">
                  <c:v>4604</c:v>
                </c:pt>
                <c:pt idx="3">
                  <c:v>4808</c:v>
                </c:pt>
                <c:pt idx="4">
                  <c:v>5155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46-4643-94E2-AF973D1143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8296336"/>
        <c:axId val="1968299248"/>
      </c:barChart>
      <c:catAx>
        <c:axId val="196829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8299248"/>
        <c:crosses val="autoZero"/>
        <c:auto val="1"/>
        <c:lblAlgn val="ctr"/>
        <c:lblOffset val="100"/>
        <c:noMultiLvlLbl val="0"/>
      </c:catAx>
      <c:valAx>
        <c:axId val="196829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8296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Patient Out-of-Pocket</a:t>
            </a:r>
            <a:r>
              <a:rPr lang="en-US" baseline="0"/>
              <a:t> Costs for Retail Prescriptions in Aggregate and Value Offset by Coupons, $Bn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Out-of-Pocket Costs (Retail)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62</c:v>
                </c:pt>
                <c:pt idx="1">
                  <c:v>60</c:v>
                </c:pt>
                <c:pt idx="2">
                  <c:v>60</c:v>
                </c:pt>
                <c:pt idx="3">
                  <c:v>62</c:v>
                </c:pt>
                <c:pt idx="4">
                  <c:v>64</c:v>
                </c:pt>
                <c:pt idx="5">
                  <c:v>60</c:v>
                </c:pt>
                <c:pt idx="6">
                  <c:v>60</c:v>
                </c:pt>
                <c:pt idx="7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D4-44C5-8444-7AEF156710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Coupons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6</c:v>
                </c:pt>
                <c:pt idx="1">
                  <c:v>8</c:v>
                </c:pt>
                <c:pt idx="2">
                  <c:v>10</c:v>
                </c:pt>
                <c:pt idx="3">
                  <c:v>11</c:v>
                </c:pt>
                <c:pt idx="4">
                  <c:v>13</c:v>
                </c:pt>
                <c:pt idx="5">
                  <c:v>12</c:v>
                </c:pt>
                <c:pt idx="6">
                  <c:v>14</c:v>
                </c:pt>
                <c:pt idx="7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D4-44C5-8444-7AEF156710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37002864"/>
        <c:axId val="2136998288"/>
      </c:barChart>
      <c:catAx>
        <c:axId val="213700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6998288"/>
        <c:crosses val="autoZero"/>
        <c:auto val="1"/>
        <c:lblAlgn val="ctr"/>
        <c:lblOffset val="100"/>
        <c:noMultiLvlLbl val="0"/>
      </c:catAx>
      <c:valAx>
        <c:axId val="213699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7002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0.1375</cdr:x>
      <cdr:y>0.3062</cdr:y>
    </cdr:from>
    <cdr:to>
      <cdr:x>0.25</cdr:x>
      <cdr:y>0.39363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6B0D9D9-F99D-4D3D-B18D-8B5003CB9322}"/>
            </a:ext>
          </a:extLst>
        </cdr:cNvPr>
        <cdr:cNvSpPr txBox="1"/>
      </cdr:nvSpPr>
      <cdr:spPr>
        <a:xfrm xmlns:a="http://schemas.openxmlformats.org/drawingml/2006/main">
          <a:off x="838200" y="1067473"/>
          <a:ext cx="685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800" dirty="0"/>
            <a:t>$3,939</a:t>
          </a:r>
        </a:p>
      </cdr:txBody>
    </cdr:sp>
  </cdr:relSizeAnchor>
  <cdr:relSizeAnchor xmlns:cdr="http://schemas.openxmlformats.org/drawingml/2006/chartDrawing">
    <cdr:from>
      <cdr:x>0.675</cdr:x>
      <cdr:y>0.2059</cdr:y>
    </cdr:from>
    <cdr:to>
      <cdr:x>0.7625</cdr:x>
      <cdr:y>0.24962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5216868B-832F-4642-B36E-C81EF7BB5733}"/>
            </a:ext>
          </a:extLst>
        </cdr:cNvPr>
        <cdr:cNvSpPr txBox="1"/>
      </cdr:nvSpPr>
      <cdr:spPr>
        <a:xfrm xmlns:a="http://schemas.openxmlformats.org/drawingml/2006/main">
          <a:off x="4114800" y="717817"/>
          <a:ext cx="533400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800" dirty="0"/>
            <a:t>$4,808</a:t>
          </a:r>
        </a:p>
      </cdr:txBody>
    </cdr:sp>
  </cdr:relSizeAnchor>
  <cdr:relSizeAnchor xmlns:cdr="http://schemas.openxmlformats.org/drawingml/2006/chartDrawing">
    <cdr:from>
      <cdr:x>0.85</cdr:x>
      <cdr:y>0.17358</cdr:y>
    </cdr:from>
    <cdr:to>
      <cdr:x>0.9375</cdr:x>
      <cdr:y>0.23915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C2916562-615F-4A75-AEE7-793A9798E142}"/>
            </a:ext>
          </a:extLst>
        </cdr:cNvPr>
        <cdr:cNvSpPr txBox="1"/>
      </cdr:nvSpPr>
      <cdr:spPr>
        <a:xfrm xmlns:a="http://schemas.openxmlformats.org/drawingml/2006/main">
          <a:off x="5181600" y="605139"/>
          <a:ext cx="533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800" dirty="0"/>
            <a:t>$5,115</a:t>
          </a:r>
        </a:p>
      </cdr:txBody>
    </cdr:sp>
  </cdr:relSizeAnchor>
  <cdr:relSizeAnchor xmlns:cdr="http://schemas.openxmlformats.org/drawingml/2006/chartDrawing">
    <cdr:from>
      <cdr:x>0.5</cdr:x>
      <cdr:y>0.23377</cdr:y>
    </cdr:from>
    <cdr:to>
      <cdr:x>0.6</cdr:x>
      <cdr:y>0.29557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344CF392-2CAD-471A-B504-2D73A11734F0}"/>
            </a:ext>
          </a:extLst>
        </cdr:cNvPr>
        <cdr:cNvSpPr txBox="1"/>
      </cdr:nvSpPr>
      <cdr:spPr>
        <a:xfrm xmlns:a="http://schemas.openxmlformats.org/drawingml/2006/main">
          <a:off x="3048000" y="814971"/>
          <a:ext cx="609600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800" dirty="0"/>
            <a:t>$4,604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5188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5188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F6FFA64-4FE6-4806-B947-58DD50A5A4D4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84188"/>
            <a:ext cx="3077739" cy="45188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584188"/>
            <a:ext cx="3077739" cy="45188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D25C0A-6B01-400B-8E49-74CB442530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348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4521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485" y="0"/>
            <a:ext cx="3078383" cy="4521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822A0-C7BC-4941-8B5D-539C430F61C3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92225" y="677863"/>
            <a:ext cx="4518025" cy="3389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891" y="4293496"/>
            <a:ext cx="5680693" cy="406662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83904"/>
            <a:ext cx="3078383" cy="4521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485" y="8583904"/>
            <a:ext cx="3078383" cy="4521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79199-CCFD-4CA3-8985-0643971698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13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14475" y="620713"/>
            <a:ext cx="4141788" cy="3106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42A9A6-D2DB-47B3-AF46-5372724F1C70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6560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A79199-CCFD-4CA3-8985-0643971698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863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A79199-CCFD-4CA3-8985-0643971698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640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A79199-CCFD-4CA3-8985-0643971698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000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A79199-CCFD-4CA3-8985-0643971698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845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A79199-CCFD-4CA3-8985-0643971698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008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79199-CCFD-4CA3-8985-0643971698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19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14475" y="620713"/>
            <a:ext cx="4141788" cy="3106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42A9A6-D2DB-47B3-AF46-5372724F1C70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7941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1482-ACEA-4480-949C-FF717185FF1B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91DE-DE0F-4ECC-9FCC-7556C25702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47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1482-ACEA-4480-949C-FF717185FF1B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91DE-DE0F-4ECC-9FCC-7556C25702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45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1482-ACEA-4480-949C-FF717185FF1B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91DE-DE0F-4ECC-9FCC-7556C25702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911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56F1C-1CAA-064C-A0E4-B8077559D5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B6C5C2-DD53-D34A-B63B-308AB0B81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294F2-F292-6347-ACE7-B3726DB9F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FBD97-52F2-FE40-A2D4-51A0D7A70668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B23A7-3D08-BC44-AC5D-0A8DE6D54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76BEE-EB68-DC47-8A14-7601972C8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FF00-81ED-944F-844A-F90BABB1BC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872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49B2-3CBA-EF4B-B017-E0A982A89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0DD94-D5DA-2147-A19E-F6F6DFF77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90FB3-D857-054F-915D-9C2667C2D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FBD97-52F2-FE40-A2D4-51A0D7A70668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9A9E0-A228-8545-BA26-8981851D9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1CB00-AF61-EA4B-B1EF-01726DA7E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FF00-81ED-944F-844A-F90BABB1BC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63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BF5BC-C946-9742-8A57-4C32EBBD2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2FE8E-327E-264A-9C1C-C6DFCEF65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4FE51-001A-6648-8ED6-60C10CA5E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FBD97-52F2-FE40-A2D4-51A0D7A70668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2A1B8-1F13-6540-84C6-159CCE9DD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BE746-CF17-FE47-A275-B6A1367E2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FF00-81ED-944F-844A-F90BABB1BC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015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D7B64-2E2E-BA47-B10A-AC779C367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70F97-7B3A-0840-9B4F-1D801B8B58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9B8FB8-8901-D749-A3FD-E125BD8A6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FC3A9-54A2-934A-9DC8-CDC1BDEF5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FBD97-52F2-FE40-A2D4-51A0D7A70668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7AF696-B07E-A54D-823A-F91CB4393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8CCEF-D9C7-9145-8983-C183F8A84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FF00-81ED-944F-844A-F90BABB1BC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3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38027-D9FF-0D41-AFD2-E61D9DD20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4537C-BD47-8B4B-BAE0-CD4A7757C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08A06A-B1E6-7D45-9D48-CBB22E2A4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DC0D06-5820-C340-AA77-381635073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8B7371-019A-3943-90C7-BEF4003A53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EAB93C-E0A0-2D43-ADDF-B6FBA1688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FBD97-52F2-FE40-A2D4-51A0D7A70668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AB4D99-20E5-3646-8DB2-84DD76E65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1AF41E-614D-B543-A190-D31FAA0C3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FF00-81ED-944F-844A-F90BABB1BC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722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4868B-CB00-F944-A325-7E3276800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4ECEC2-3393-2145-A2C3-F90320FAE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FBD97-52F2-FE40-A2D4-51A0D7A70668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11A071-6566-EF4B-8B51-9D928B437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A1C9A-83AB-B64B-9033-27B2C4D8A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FF00-81ED-944F-844A-F90BABB1BC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242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310FA-063A-2A45-B375-B8EB8288C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FBD97-52F2-FE40-A2D4-51A0D7A70668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AAA181-9326-F343-BBE8-75DBBAFCC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7C552-B200-B247-9E87-05AFC11E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FF00-81ED-944F-844A-F90BABB1BC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971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D7794-080D-9742-9C7A-78F5B0652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B23C7-339B-7341-B58E-9FD24899C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78E16B-CF8D-1742-99BD-ECEC8BC16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07C4F2-E205-A947-B267-885EA5D1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FBD97-52F2-FE40-A2D4-51A0D7A70668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5F896E-2641-9146-9BE4-3CC78F216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CB213-B726-F545-869D-2D43BD16C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FF00-81ED-944F-844A-F90BABB1BC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60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1482-ACEA-4480-949C-FF717185FF1B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91DE-DE0F-4ECC-9FCC-7556C25702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22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392FA-DB83-3E4A-8236-BE35CE48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B9FF6E-4AB1-6B45-ACA6-559E28E299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84E50C-5492-5C43-A983-EB515A310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E301D-64E8-4C47-B726-683B6945D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FBD97-52F2-FE40-A2D4-51A0D7A70668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4EDCA-2731-AD4F-9266-6279DEAE7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B09F2-95BC-9849-87FF-CF0427A69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FF00-81ED-944F-844A-F90BABB1BC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967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B5923-08EF-B744-9999-26EC1D408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148849-A1FC-074E-9E1F-3584972B45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541D5-D5AF-6644-AD24-0E41BC1B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FBD97-52F2-FE40-A2D4-51A0D7A70668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97716-8BB5-8243-A466-E28ADF9C0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B1ABA-9CF6-F846-AE08-5EF127F0B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FF00-81ED-944F-844A-F90BABB1BC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35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8D1CB4-DAC0-2B47-AD98-EA5A8DE96A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8E5E4F-8FCD-914E-92DD-D4F33714B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10F07-C8E0-7F46-B70C-18F121707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FBD97-52F2-FE40-A2D4-51A0D7A70668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35B00-E5A0-1C47-9926-0FF01A403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EFE01-07C9-5342-8DD6-C474D9F0F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FF00-81ED-944F-844A-F90BABB1BC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083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65377"/>
            <a:ext cx="7772400" cy="1470025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rgbClr val="102B62"/>
                </a:solidFill>
              </a:defRPr>
            </a:lvl1pPr>
          </a:lstStyle>
          <a:p>
            <a:r>
              <a:rPr lang="en-US" dirty="0"/>
              <a:t>Title, Arial Bold, 32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1859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 b="0" baseline="0">
                <a:solidFill>
                  <a:srgbClr val="102B6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Month DD, YYYY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1" y="397218"/>
            <a:ext cx="1968549" cy="1133132"/>
          </a:xfrm>
          <a:prstGeom prst="rect">
            <a:avLst/>
          </a:prstGeom>
        </p:spPr>
      </p:pic>
      <p:pic>
        <p:nvPicPr>
          <p:cNvPr id="9" name="Picture 8" descr="Department of Health and Human Services logo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88900"/>
            <a:ext cx="1219200" cy="1625600"/>
          </a:xfrm>
          <a:prstGeom prst="rect">
            <a:avLst/>
          </a:prstGeom>
        </p:spPr>
      </p:pic>
      <p:pic>
        <p:nvPicPr>
          <p:cNvPr id="10" name="Picture 9" descr="Assistant Secretary for Preparedness and Response logo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4201" y="584201"/>
            <a:ext cx="1968549" cy="6554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3"/>
            <a:ext cx="9197885" cy="163600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343" y="208431"/>
            <a:ext cx="1389526" cy="18446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71855" y="4512624"/>
            <a:ext cx="1476536" cy="1968715"/>
          </a:xfrm>
          <a:prstGeom prst="rect">
            <a:avLst/>
          </a:prstGeom>
        </p:spPr>
      </p:pic>
      <p:sp>
        <p:nvSpPr>
          <p:cNvPr id="5" name="Oval 4"/>
          <p:cNvSpPr/>
          <p:nvPr userDrawn="1"/>
        </p:nvSpPr>
        <p:spPr>
          <a:xfrm>
            <a:off x="415343" y="326737"/>
            <a:ext cx="1421061" cy="1797431"/>
          </a:xfrm>
          <a:prstGeom prst="ellipse">
            <a:avLst/>
          </a:prstGeom>
          <a:solidFill>
            <a:srgbClr val="00277E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66" y="336882"/>
            <a:ext cx="1322615" cy="172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6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100" b="1" baseline="0">
                <a:solidFill>
                  <a:srgbClr val="102B62"/>
                </a:solidFill>
              </a:defRPr>
            </a:lvl1pPr>
          </a:lstStyle>
          <a:p>
            <a:r>
              <a:rPr lang="en-US" dirty="0"/>
              <a:t>DIFFERENT TITLE PER SLIDE, ARIAL 28 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98602"/>
            <a:ext cx="8229600" cy="4368799"/>
          </a:xfrm>
        </p:spPr>
        <p:txBody>
          <a:bodyPr/>
          <a:lstStyle>
            <a:lvl1pPr marL="342892" indent="-342892">
              <a:buSzPct val="125000"/>
              <a:buFont typeface="Arial" panose="020B0604020202020204" pitchFamily="34" charset="0"/>
              <a:buChar char="•"/>
              <a:defRPr sz="1650">
                <a:solidFill>
                  <a:srgbClr val="102B62"/>
                </a:solidFill>
              </a:defRPr>
            </a:lvl1pPr>
            <a:lvl2pPr marL="742931" indent="-285743">
              <a:buFont typeface="Wingdings" panose="05000000000000000000" pitchFamily="2" charset="2"/>
              <a:buChar char="§"/>
              <a:defRPr sz="1500">
                <a:solidFill>
                  <a:srgbClr val="102B62"/>
                </a:solidFill>
              </a:defRPr>
            </a:lvl2pPr>
            <a:lvl3pPr marL="1142972" indent="-228594">
              <a:buFont typeface="Wingdings" panose="05000000000000000000" pitchFamily="2" charset="2"/>
              <a:buChar char="ü"/>
              <a:defRPr sz="1350">
                <a:solidFill>
                  <a:srgbClr val="102B6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229600" y="6375401"/>
            <a:ext cx="533400" cy="259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5E4B45-3C0D-4DB7-A4A8-89FEB5CAB5B2}" type="slidenum">
              <a:rPr lang="en-US" sz="1000" smtClean="0">
                <a:solidFill>
                  <a:schemeClr val="bg1"/>
                </a:solidFill>
              </a:rPr>
              <a:pPr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9333" y="6321162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40BE6-68B4-4049-AC63-4D2F266FE27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91398" y="5861529"/>
            <a:ext cx="1651001" cy="8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8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100" b="1" baseline="0">
                <a:solidFill>
                  <a:srgbClr val="102B62"/>
                </a:solidFill>
              </a:defRPr>
            </a:lvl1pPr>
          </a:lstStyle>
          <a:p>
            <a:r>
              <a:rPr lang="en-US" dirty="0"/>
              <a:t>DIFFERENT TITLE PER SLIDE, ARIAL 28 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98602"/>
            <a:ext cx="8229600" cy="4368799"/>
          </a:xfrm>
        </p:spPr>
        <p:txBody>
          <a:bodyPr/>
          <a:lstStyle>
            <a:lvl1pPr marL="342892" indent="-342892">
              <a:buSzPct val="125000"/>
              <a:buFont typeface="Arial" panose="020B0604020202020204" pitchFamily="34" charset="0"/>
              <a:buChar char="•"/>
              <a:defRPr sz="1650">
                <a:solidFill>
                  <a:srgbClr val="102B62"/>
                </a:solidFill>
              </a:defRPr>
            </a:lvl1pPr>
            <a:lvl2pPr marL="742931" indent="-285743">
              <a:buFont typeface="Wingdings" panose="05000000000000000000" pitchFamily="2" charset="2"/>
              <a:buChar char="§"/>
              <a:defRPr sz="1500">
                <a:solidFill>
                  <a:srgbClr val="102B62"/>
                </a:solidFill>
              </a:defRPr>
            </a:lvl2pPr>
            <a:lvl3pPr marL="1142972" indent="-228594">
              <a:buFont typeface="Wingdings" panose="05000000000000000000" pitchFamily="2" charset="2"/>
              <a:buChar char="ü"/>
              <a:defRPr sz="1350">
                <a:solidFill>
                  <a:srgbClr val="102B6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229600" y="6375401"/>
            <a:ext cx="533400" cy="259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5E4B45-3C0D-4DB7-A4A8-89FEB5CAB5B2}" type="slidenum">
              <a:rPr lang="en-US" sz="1000" smtClean="0">
                <a:solidFill>
                  <a:schemeClr val="bg1"/>
                </a:solidFill>
              </a:rPr>
              <a:pPr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9333" y="6321162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40BE6-68B4-4049-AC63-4D2F266FE27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91398" y="5861529"/>
            <a:ext cx="1651001" cy="8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5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100" b="1">
                <a:solidFill>
                  <a:srgbClr val="102B62"/>
                </a:solidFill>
              </a:defRPr>
            </a:lvl1pPr>
          </a:lstStyle>
          <a:p>
            <a:r>
              <a:rPr lang="en-US" dirty="0"/>
              <a:t>DIFFERENT TITLE PER SLIDE, ARIAL 28 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8600"/>
            <a:ext cx="4038600" cy="4368800"/>
          </a:xfrm>
        </p:spPr>
        <p:txBody>
          <a:bodyPr/>
          <a:lstStyle>
            <a:lvl1pPr marL="342892" indent="-342892">
              <a:buFont typeface="Arial" panose="020B0604020202020204" pitchFamily="34" charset="0"/>
              <a:buChar char="•"/>
              <a:defRPr sz="1650">
                <a:solidFill>
                  <a:srgbClr val="102B62"/>
                </a:solidFill>
              </a:defRPr>
            </a:lvl1pPr>
            <a:lvl2pPr marL="742931" indent="-285743">
              <a:buFont typeface="Wingdings" panose="05000000000000000000" pitchFamily="2" charset="2"/>
              <a:buChar char="§"/>
              <a:defRPr sz="1500">
                <a:solidFill>
                  <a:srgbClr val="102B62"/>
                </a:solidFill>
              </a:defRPr>
            </a:lvl2pPr>
            <a:lvl3pPr marL="1142972" indent="-228594">
              <a:buFont typeface="Wingdings" panose="05000000000000000000" pitchFamily="2" charset="2"/>
              <a:buChar char="ü"/>
              <a:defRPr sz="1350">
                <a:solidFill>
                  <a:srgbClr val="102B62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8600"/>
            <a:ext cx="4038600" cy="4368800"/>
          </a:xfrm>
        </p:spPr>
        <p:txBody>
          <a:bodyPr>
            <a:normAutofit/>
          </a:bodyPr>
          <a:lstStyle>
            <a:lvl1pPr marL="342892" indent="-342892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50" kern="1200" dirty="0" smtClean="0">
                <a:solidFill>
                  <a:srgbClr val="102B62"/>
                </a:solidFill>
                <a:latin typeface="+mn-lt"/>
                <a:ea typeface="+mn-ea"/>
                <a:cs typeface="+mn-cs"/>
              </a:defRPr>
            </a:lvl1pPr>
            <a:lvl2pPr marL="800080" indent="-342892" algn="l" defTabSz="914378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lang="en-US" sz="1500" kern="1200" dirty="0" smtClean="0">
                <a:solidFill>
                  <a:srgbClr val="102B62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lang="en-US" sz="1350" kern="1200" dirty="0" smtClean="0">
                <a:solidFill>
                  <a:srgbClr val="102B62"/>
                </a:solidFill>
                <a:latin typeface="+mn-lt"/>
                <a:ea typeface="+mn-ea"/>
                <a:cs typeface="+mn-cs"/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229600" y="6375401"/>
            <a:ext cx="533400" cy="259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5E4B45-3C0D-4DB7-A4A8-89FEB5CAB5B2}" type="slidenum">
              <a:rPr lang="en-US" sz="1000" smtClean="0">
                <a:solidFill>
                  <a:schemeClr val="bg1"/>
                </a:solidFill>
              </a:rPr>
              <a:pPr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9333" y="6321162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40BE6-68B4-4049-AC63-4D2F266FE27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91398" y="5861529"/>
            <a:ext cx="1651001" cy="8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5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100" b="1">
                <a:solidFill>
                  <a:srgbClr val="102B62"/>
                </a:solidFill>
              </a:defRPr>
            </a:lvl1pPr>
          </a:lstStyle>
          <a:p>
            <a:r>
              <a:rPr lang="en-US" dirty="0"/>
              <a:t>DIFFERENT TITLE PER SLIDE, ARIAL 28 PT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229600" y="6375401"/>
            <a:ext cx="533400" cy="259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5E4B45-3C0D-4DB7-A4A8-89FEB5CAB5B2}" type="slidenum">
              <a:rPr lang="en-US" sz="1000" smtClean="0">
                <a:solidFill>
                  <a:schemeClr val="bg1"/>
                </a:solidFill>
              </a:rPr>
              <a:pPr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1" name="Picture 10" descr="Assistant Secretary for Preparedness and Response logo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6273800"/>
            <a:ext cx="1220532" cy="4064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9333" y="6299390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40BE6-68B4-4049-AC63-4D2F266FE27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1398" y="5861529"/>
            <a:ext cx="1651001" cy="8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4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229600" y="6375401"/>
            <a:ext cx="533400" cy="259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5E4B45-3C0D-4DB7-A4A8-89FEB5CAB5B2}" type="slidenum">
              <a:rPr lang="en-US" sz="1000" smtClean="0">
                <a:solidFill>
                  <a:schemeClr val="bg1"/>
                </a:solidFill>
              </a:rPr>
              <a:pPr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" name="Picture 9" descr="Assistant Secretary for Preparedness and Response logo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6273800"/>
            <a:ext cx="1220532" cy="406400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9333" y="6299390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40BE6-68B4-4049-AC63-4D2F266FE27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1398" y="5861529"/>
            <a:ext cx="1651001" cy="8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8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E4C6-F172-42C1-91F9-D087B074245E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16FF-67EA-4D66-9407-565338C728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460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1482-ACEA-4480-949C-FF717185FF1B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91DE-DE0F-4ECC-9FCC-7556C25702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7445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77335-09D3-4169-836F-9B95E9B8D1CB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16FF-67EA-4D66-9407-565338C728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 descr="generic page 3.png">
            <a:extLst>
              <a:ext uri="{FF2B5EF4-FFF2-40B4-BE49-F238E27FC236}">
                <a16:creationId xmlns:a16="http://schemas.microsoft.com/office/drawing/2014/main" id="{8B2D9546-DF4A-4FB2-9164-90C1FDF808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73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6FFD-D6E0-4A87-9DDE-AA0E03069335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16FF-67EA-4D66-9407-565338C728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0221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2F3D-06F5-4153-B8C5-3E3238A8FA4A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16FF-67EA-4D66-9407-565338C728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275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F24A-7CAB-4EAC-AA9D-45EC5956697E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16FF-67EA-4D66-9407-565338C728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703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5521-2A24-4842-8680-98F03B83E935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16FF-67EA-4D66-9407-565338C728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1298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AB8B-0945-4BD1-8180-A67649A5C344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16FF-67EA-4D66-9407-565338C728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628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05EF-6A3A-4370-B012-DE3E5D2BDFDD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16FF-67EA-4D66-9407-565338C728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0412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FD11-8B53-4133-9A51-62D49A38244D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16FF-67EA-4D66-9407-565338C728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1620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D506-4064-414F-BE1D-7372D658E9AB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16FF-67EA-4D66-9407-565338C728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5292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DE5C-7B69-4E70-BA2B-4BFA31F3E9B5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16FF-67EA-4D66-9407-565338C728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12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1482-ACEA-4480-949C-FF717185FF1B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91DE-DE0F-4ECC-9FCC-7556C25702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81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1482-ACEA-4480-949C-FF717185FF1B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91DE-DE0F-4ECC-9FCC-7556C25702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2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1482-ACEA-4480-949C-FF717185FF1B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91DE-DE0F-4ECC-9FCC-7556C25702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13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1482-ACEA-4480-949C-FF717185FF1B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91DE-DE0F-4ECC-9FCC-7556C25702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93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1482-ACEA-4480-949C-FF717185FF1B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91DE-DE0F-4ECC-9FCC-7556C25702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774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1482-ACEA-4480-949C-FF717185FF1B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91DE-DE0F-4ECC-9FCC-7556C25702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1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21482-ACEA-4480-949C-FF717185FF1B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A91DE-DE0F-4ECC-9FCC-7556C25702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94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980914-8BD3-654B-9C03-D48CFD25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B5ACD-D6B7-274F-94BE-71068CC74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4204A-AFA7-574E-9E89-BC42AD183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FBD97-52F2-FE40-A2D4-51A0D7A70668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3E56E-32F1-3249-BD71-3F24ABC8A7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9DD4E-EEAA-1F46-A862-635E83DEDA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6FF00-81ED-944F-844A-F90BABB1BC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8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4977869"/>
            <a:ext cx="9144001" cy="188860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DIFFERENT TITLE PER SLIDE, ARIAL 28 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6165" y="6405566"/>
            <a:ext cx="2057400" cy="366183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fld id="{D4440BE6-68B4-4049-AC63-4D2F266FE2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78" rtl="0" eaLnBrk="1" latinLnBrk="0" hangingPunct="1">
        <a:spcBef>
          <a:spcPct val="0"/>
        </a:spcBef>
        <a:buNone/>
        <a:defRPr sz="2100" b="1" kern="1200" baseline="0">
          <a:solidFill>
            <a:srgbClr val="273D77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SzPct val="125000"/>
        <a:buFont typeface="Arial" panose="020B0604020202020204" pitchFamily="34" charset="0"/>
        <a:buChar char="•"/>
        <a:defRPr sz="2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Wingdings" panose="05000000000000000000" pitchFamily="2" charset="2"/>
        <a:buChar char="ü"/>
        <a:defRPr sz="18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95885-E699-47E4-A2FC-775A563C5485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D16FF-67EA-4D66-9407-565338C728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39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schmid@theaidsinstitute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6.png"/><Relationship Id="rId4" Type="http://schemas.openxmlformats.org/officeDocument/2006/relationships/hyperlink" Target="https://avalere.com/wp-content/uploads/2021/11/UM-Trends-in-the-Commercial-Market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cms.gov/CCIIO/Resources/Data-Resources/Downloads/2022QHPPremiumsChoiceReport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2.jpeg"/><Relationship Id="rId4" Type="http://schemas.openxmlformats.org/officeDocument/2006/relationships/hyperlink" Target="https://www.healthsystemtracker.org/brief/many-households-do-not-have-enough-money-to-pay-cost-sharing-in-typical-private-health-plan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1138634" y="914400"/>
            <a:ext cx="7108032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sz="4000" b="1" dirty="0">
                <a:solidFill>
                  <a:srgbClr val="0070C0"/>
                </a:solidFill>
              </a:rPr>
              <a:t>Patient Messaging for Prescription Access &amp; Affordability Issues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100" b="1" i="1" dirty="0">
              <a:solidFill>
                <a:srgbClr val="0070C0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100" b="1" i="1" dirty="0">
              <a:solidFill>
                <a:srgbClr val="0070C0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i="1" dirty="0">
                <a:solidFill>
                  <a:srgbClr val="0070C0"/>
                </a:solidFill>
                <a:latin typeface="+mn-lt"/>
              </a:rPr>
              <a:t>Carl Schmid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i="1" dirty="0">
                <a:solidFill>
                  <a:srgbClr val="0070C0"/>
                </a:solidFill>
                <a:latin typeface="+mn-lt"/>
              </a:rPr>
              <a:t>Executive Director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i="1" dirty="0" err="1">
                <a:solidFill>
                  <a:srgbClr val="0070C0"/>
                </a:solidFill>
                <a:latin typeface="+mn-lt"/>
              </a:rPr>
              <a:t>HIV+Hepatitis</a:t>
            </a:r>
            <a:r>
              <a:rPr lang="en-US" altLang="en-US" sz="2000" b="1" i="1" dirty="0">
                <a:solidFill>
                  <a:srgbClr val="0070C0"/>
                </a:solidFill>
                <a:latin typeface="+mn-lt"/>
              </a:rPr>
              <a:t> Policy Institute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b="1" i="1" dirty="0">
              <a:solidFill>
                <a:srgbClr val="0070C0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i="1" dirty="0">
                <a:solidFill>
                  <a:srgbClr val="0070C0"/>
                </a:solidFill>
                <a:latin typeface="+mn-lt"/>
              </a:rPr>
              <a:t>May 16, 2022</a:t>
            </a:r>
            <a:endParaRPr lang="en-US" altLang="en-US" sz="20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4BE20A3-1795-4EBF-8B92-0777A7923C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36666" r="28333" b="41667"/>
          <a:stretch/>
        </p:blipFill>
        <p:spPr>
          <a:xfrm>
            <a:off x="3740150" y="5650559"/>
            <a:ext cx="1905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2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71EC4BB-ADFE-7087-1344-F695CBD74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688"/>
            <a:ext cx="9144000" cy="626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171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BEBFCC-1037-46EA-A179-C065AE06B2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36666" r="28333" b="41667"/>
          <a:stretch/>
        </p:blipFill>
        <p:spPr>
          <a:xfrm>
            <a:off x="7239000" y="5867400"/>
            <a:ext cx="1905000" cy="990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2E9D9A-7B07-47DC-B83E-9DCFBEA3BAEB}"/>
              </a:ext>
            </a:extLst>
          </p:cNvPr>
          <p:cNvSpPr txBox="1"/>
          <p:nvPr/>
        </p:nvSpPr>
        <p:spPr>
          <a:xfrm>
            <a:off x="457200" y="3048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Patient Cost-Sharing for Drugs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492264-4BC4-C729-6F1C-955F9C0856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25139"/>
            <a:ext cx="8869680" cy="4442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196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06B6DDD0-4DBB-45A2-9B15-DA9A93D5A9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309"/>
          <a:stretch/>
        </p:blipFill>
        <p:spPr>
          <a:xfrm>
            <a:off x="240983" y="921919"/>
            <a:ext cx="8662033" cy="5356050"/>
          </a:xfrm>
          <a:prstGeom prst="rect">
            <a:avLst/>
          </a:prstGeom>
        </p:spPr>
      </p:pic>
      <p:pic>
        <p:nvPicPr>
          <p:cNvPr id="112" name="Google Shape;112;p4" descr="Picture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79086"/>
            <a:ext cx="1828800" cy="4789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96;p2">
            <a:extLst>
              <a:ext uri="{FF2B5EF4-FFF2-40B4-BE49-F238E27FC236}">
                <a16:creationId xmlns:a16="http://schemas.microsoft.com/office/drawing/2014/main" id="{897A61AE-B40F-45DF-A38C-F868F61011B3}"/>
              </a:ext>
            </a:extLst>
          </p:cNvPr>
          <p:cNvSpPr txBox="1">
            <a:spLocks/>
          </p:cNvSpPr>
          <p:nvPr/>
        </p:nvSpPr>
        <p:spPr>
          <a:xfrm>
            <a:off x="0" y="268365"/>
            <a:ext cx="9144000" cy="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Calibri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  <a:sym typeface="Calibri"/>
              </a:rPr>
              <a:t>National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86EEBC-D11D-44F7-B8BD-C56D32DC2181}"/>
              </a:ext>
            </a:extLst>
          </p:cNvPr>
          <p:cNvSpPr txBox="1"/>
          <p:nvPr/>
        </p:nvSpPr>
        <p:spPr>
          <a:xfrm>
            <a:off x="1600200" y="921919"/>
            <a:ext cx="6281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Percent of Plans in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States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with Copay Accumulator Policies</a:t>
            </a:r>
          </a:p>
        </p:txBody>
      </p:sp>
    </p:spTree>
    <p:extLst>
      <p:ext uri="{BB962C8B-B14F-4D97-AF65-F5344CB8AC3E}">
        <p14:creationId xmlns:p14="http://schemas.microsoft.com/office/powerpoint/2010/main" val="4241524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07A50A05-21E0-46A7-8948-BC14F9A8E8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84"/>
          <a:stretch/>
        </p:blipFill>
        <p:spPr>
          <a:xfrm>
            <a:off x="0" y="15240"/>
            <a:ext cx="7182343" cy="6032310"/>
          </a:xfrm>
          <a:prstGeom prst="rect">
            <a:avLst/>
          </a:prstGeom>
        </p:spPr>
      </p:pic>
      <p:sp>
        <p:nvSpPr>
          <p:cNvPr id="25" name="Google Shape;96;p2">
            <a:extLst>
              <a:ext uri="{FF2B5EF4-FFF2-40B4-BE49-F238E27FC236}">
                <a16:creationId xmlns:a16="http://schemas.microsoft.com/office/drawing/2014/main" id="{3D480956-D06D-45C8-8C51-95EAAE3074A4}"/>
              </a:ext>
            </a:extLst>
          </p:cNvPr>
          <p:cNvSpPr txBox="1">
            <a:spLocks/>
          </p:cNvSpPr>
          <p:nvPr/>
        </p:nvSpPr>
        <p:spPr>
          <a:xfrm>
            <a:off x="7182343" y="2872853"/>
            <a:ext cx="1961657" cy="111229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>
                <a:srgbClr val="2F5496"/>
              </a:buClr>
              <a:buSzPts val="2400"/>
              <a:buFontTx/>
              <a:buNone/>
              <a:tabLst/>
              <a:defRPr/>
            </a:pPr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Patient Scenarios</a:t>
            </a:r>
          </a:p>
        </p:txBody>
      </p:sp>
      <p:pic>
        <p:nvPicPr>
          <p:cNvPr id="27" name="Google Shape;89;p1" descr="Picture 5">
            <a:extLst>
              <a:ext uri="{FF2B5EF4-FFF2-40B4-BE49-F238E27FC236}">
                <a16:creationId xmlns:a16="http://schemas.microsoft.com/office/drawing/2014/main" id="{B1F4BF5B-9041-4309-94CC-1B52926E37F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150" y="6317092"/>
            <a:ext cx="1839423" cy="5409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0490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BEBFCC-1037-46EA-A179-C065AE06B2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36666" r="28333" b="41667"/>
          <a:stretch/>
        </p:blipFill>
        <p:spPr>
          <a:xfrm>
            <a:off x="7239000" y="5867400"/>
            <a:ext cx="1905000" cy="990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2E9D9A-7B07-47DC-B83E-9DCFBEA3BAEB}"/>
              </a:ext>
            </a:extLst>
          </p:cNvPr>
          <p:cNvSpPr txBox="1"/>
          <p:nvPr/>
        </p:nvSpPr>
        <p:spPr>
          <a:xfrm>
            <a:off x="457200" y="3048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Cost-Sharing and Rx Abandonment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741D064-ED0B-DD40-8D5C-54883578D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78185"/>
            <a:ext cx="8503920" cy="490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668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9B7E733-C870-49E7-9D24-32A7124554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36666" r="28333" b="41667"/>
          <a:stretch/>
        </p:blipFill>
        <p:spPr>
          <a:xfrm>
            <a:off x="7239000" y="5867400"/>
            <a:ext cx="1905000" cy="990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2A722A-4295-42BC-8BDC-6015F37F46BF}"/>
              </a:ext>
            </a:extLst>
          </p:cNvPr>
          <p:cNvSpPr txBox="1"/>
          <p:nvPr/>
        </p:nvSpPr>
        <p:spPr>
          <a:xfrm>
            <a:off x="457200" y="3810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856"/>
                </a:solidFill>
                <a:latin typeface="+mj-lt"/>
              </a:rPr>
              <a:t>Role of Copay Assistance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B7C1B4D-EE2F-C53D-C871-D157DF8656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1145365"/>
              </p:ext>
            </p:extLst>
          </p:nvPr>
        </p:nvGraphicFramePr>
        <p:xfrm>
          <a:off x="762000" y="1219200"/>
          <a:ext cx="7734300" cy="4276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6E625B3-907D-454F-5F3C-FEBC47672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400" y="5440362"/>
            <a:ext cx="6364288" cy="731837"/>
          </a:xfrm>
        </p:spPr>
        <p:txBody>
          <a:bodyPr>
            <a:normAutofit fontScale="25000" lnSpcReduction="20000"/>
          </a:bodyPr>
          <a:lstStyle/>
          <a:p>
            <a:r>
              <a:rPr lang="en-US" sz="2400" dirty="0"/>
              <a:t>Sources:</a:t>
            </a:r>
          </a:p>
          <a:p>
            <a:r>
              <a:rPr lang="en-US" sz="2400" dirty="0"/>
              <a:t>IQVIA National Prescription Audit, Formulary Impact Analyzer, Jan 2019.</a:t>
            </a:r>
          </a:p>
          <a:p>
            <a:r>
              <a:rPr lang="en-US" sz="2400" dirty="0"/>
              <a:t>IQVIA </a:t>
            </a:r>
            <a:r>
              <a:rPr lang="en-US" sz="2400" dirty="0" err="1"/>
              <a:t>Xponent</a:t>
            </a:r>
            <a:r>
              <a:rPr lang="en-US" sz="2400" dirty="0"/>
              <a:t>, IQVIA LAAD Sample Claims Data, Dec 2021; IQVIA Institute, Mar 2022; CMS National Health Expenditures, Dec 2020.</a:t>
            </a:r>
          </a:p>
          <a:p>
            <a:endParaRPr lang="en-US" sz="2400" dirty="0"/>
          </a:p>
          <a:p>
            <a:r>
              <a:rPr lang="en-US" sz="2400" dirty="0"/>
              <a:t>Reports:</a:t>
            </a:r>
          </a:p>
          <a:p>
            <a:r>
              <a:rPr lang="en-US" sz="2400" dirty="0"/>
              <a:t>Medicine Use and Spending in the U.S. – A Review of 2018 and Outlook to 2003. IQVIA, May 2019.</a:t>
            </a:r>
          </a:p>
          <a:p>
            <a:r>
              <a:rPr lang="en-US" sz="2400" dirty="0"/>
              <a:t>Medicine Spending and Affordability in the United States – Understanding Patients’ Costs for Medicines. IQVIA, August 2020.</a:t>
            </a:r>
          </a:p>
          <a:p>
            <a:r>
              <a:rPr lang="en-US" sz="2400" dirty="0"/>
              <a:t>The Use of Medicines in the U.S. – Spending and Usage Trends and Outlook to 2025. IQVIA, May 2021.</a:t>
            </a:r>
          </a:p>
          <a:p>
            <a:r>
              <a:rPr lang="en-US" sz="2400" dirty="0"/>
              <a:t>The Use of Medicines in the U.S. 2022 – Usage and Spending Trends and Outlook to 2026. IQVIA, April 2022.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358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Grp="1" noChangeArrowheads="1"/>
          </p:cNvSpPr>
          <p:nvPr>
            <p:ph idx="4294967295"/>
          </p:nvPr>
        </p:nvSpPr>
        <p:spPr bwMode="auto">
          <a:xfrm>
            <a:off x="0" y="1447800"/>
            <a:ext cx="899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70C0"/>
                </a:solidFill>
              </a:rPr>
              <a:t>Thank you!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47700" y="2367059"/>
            <a:ext cx="7848600" cy="608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</a:rPr>
              <a:t>Carl Schmid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</a:rPr>
              <a:t>Executive Director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</a:rPr>
              <a:t>HIV + Hepatitis Policy Institute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cschmid@hivhep.org</a:t>
            </a:r>
            <a:endParaRPr lang="en-US" altLang="en-US" sz="2400" i="1" dirty="0">
              <a:solidFill>
                <a:srgbClr val="0070C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Follow: @HIVHep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000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000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000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4000" dirty="0">
                <a:solidFill>
                  <a:schemeClr val="accent2"/>
                </a:solidFill>
              </a:rPr>
              <a:t> </a:t>
            </a:r>
            <a:endParaRPr lang="en-US" dirty="0"/>
          </a:p>
          <a:p>
            <a:pPr algn="ctr">
              <a:spcBef>
                <a:spcPct val="0"/>
              </a:spcBef>
              <a:buNone/>
            </a:pPr>
            <a:endParaRPr lang="en-US" dirty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0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350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64482BB-0C89-45A3-8D27-69E726C11C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36666" r="28333" b="41667"/>
          <a:stretch/>
        </p:blipFill>
        <p:spPr>
          <a:xfrm>
            <a:off x="2876550" y="4876800"/>
            <a:ext cx="3390900" cy="176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90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BC7D027-9A47-4FDA-9CB9-53F05212E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5" y="1337846"/>
            <a:ext cx="9144000" cy="515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76B24A9-8097-4CCB-AD26-79E3B860F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PBM Drug Exclusions</a:t>
            </a:r>
          </a:p>
        </p:txBody>
      </p:sp>
    </p:spTree>
    <p:extLst>
      <p:ext uri="{BB962C8B-B14F-4D97-AF65-F5344CB8AC3E}">
        <p14:creationId xmlns:p14="http://schemas.microsoft.com/office/powerpoint/2010/main" val="314090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F6220B-F2F5-462C-B9D2-212C5A3895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55" b="11910"/>
          <a:stretch/>
        </p:blipFill>
        <p:spPr>
          <a:xfrm>
            <a:off x="1133805" y="876300"/>
            <a:ext cx="6373114" cy="54223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B975297-FEBD-413F-8DBD-D80C65CFB4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5" t="95790" b="-223"/>
          <a:stretch/>
        </p:blipFill>
        <p:spPr>
          <a:xfrm>
            <a:off x="1366714" y="6298636"/>
            <a:ext cx="6148369" cy="2926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6F61F2-6E5F-4C42-BF29-07D44985CCDC}"/>
              </a:ext>
            </a:extLst>
          </p:cNvPr>
          <p:cNvSpPr txBox="1"/>
          <p:nvPr/>
        </p:nvSpPr>
        <p:spPr>
          <a:xfrm>
            <a:off x="1169184" y="4421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Employer and Exchange Plans’ Use of UM for Single-Source Brand Drugs, by TA, 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EF0FB1-789C-44A6-81BE-CB916306E35D}"/>
              </a:ext>
            </a:extLst>
          </p:cNvPr>
          <p:cNvSpPr txBox="1"/>
          <p:nvPr/>
        </p:nvSpPr>
        <p:spPr>
          <a:xfrm>
            <a:off x="1467171" y="65913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4"/>
              </a:rPr>
              <a:t>https://avalere.com/wp-content/uploads/2021/11/UM-Trends-in-the-Commercial-Market.pdf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92B354-BB0E-4EE0-AE45-B4F44E2C14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883" y="5867400"/>
            <a:ext cx="1902117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5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49ED3-3E86-4232-9F48-22D147D34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9" b="17454"/>
          <a:stretch/>
        </p:blipFill>
        <p:spPr>
          <a:xfrm>
            <a:off x="1075427" y="1051907"/>
            <a:ext cx="6688099" cy="4985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B0D3D3-BFA9-40AF-ABEE-0C525E0391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" t="95041" b="-46"/>
          <a:stretch/>
        </p:blipFill>
        <p:spPr>
          <a:xfrm>
            <a:off x="1676400" y="6034342"/>
            <a:ext cx="6087126" cy="304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4A06DE-A055-4205-9782-B5E5404F60E3}"/>
              </a:ext>
            </a:extLst>
          </p:cNvPr>
          <p:cNvSpPr txBox="1"/>
          <p:nvPr/>
        </p:nvSpPr>
        <p:spPr>
          <a:xfrm>
            <a:off x="1173615" y="228600"/>
            <a:ext cx="6796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Change in ST for Single-Source Brand Drugs in the Commercial Market by TA, 2014-2020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40F028-7D55-48C2-9DF7-4BBC8E6ED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665" y="6328256"/>
            <a:ext cx="5407621" cy="5243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7C3181-0197-49CF-B018-EA1AB18799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883" y="5870362"/>
            <a:ext cx="1902117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72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EC7D61-0238-4C4F-944B-1258AB836E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88" b="37251"/>
          <a:stretch/>
        </p:blipFill>
        <p:spPr>
          <a:xfrm>
            <a:off x="547064" y="1280678"/>
            <a:ext cx="8308832" cy="47222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7CCA38-A289-4A02-8A08-D2A806C011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2" t="93915" b="1217"/>
          <a:stretch/>
        </p:blipFill>
        <p:spPr>
          <a:xfrm>
            <a:off x="1564877" y="6009315"/>
            <a:ext cx="6014245" cy="304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52074E-F8C5-47D0-A452-B8D1FAC0B9BF}"/>
              </a:ext>
            </a:extLst>
          </p:cNvPr>
          <p:cNvSpPr txBox="1"/>
          <p:nvPr/>
        </p:nvSpPr>
        <p:spPr>
          <a:xfrm>
            <a:off x="949722" y="3048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Change in Use of UM for Single-Source Brand Drugs in the Commercial Market by TA, 2014-2020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EBF5C3-ABB5-48AC-9837-CAC82DDCD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67" y="6335886"/>
            <a:ext cx="5407621" cy="5243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8E4D0F-0A0C-4CA1-9D36-6957957992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883" y="5904003"/>
            <a:ext cx="1902117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74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A160802-7A43-4701-8DCD-BA80FA62F8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36666" r="28333" b="41667"/>
          <a:stretch/>
        </p:blipFill>
        <p:spPr>
          <a:xfrm>
            <a:off x="7239000" y="5867400"/>
            <a:ext cx="1905000" cy="990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394289-8E66-46EA-BD62-0A21674C9121}"/>
              </a:ext>
            </a:extLst>
          </p:cNvPr>
          <p:cNvSpPr txBox="1"/>
          <p:nvPr/>
        </p:nvSpPr>
        <p:spPr>
          <a:xfrm>
            <a:off x="457200" y="3048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Personal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Healthcare Spending – 2019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72E455-254E-4997-AF13-D272362DE0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1" t="7313" r="871" b="988"/>
          <a:stretch/>
        </p:blipFill>
        <p:spPr>
          <a:xfrm>
            <a:off x="529214" y="1290905"/>
            <a:ext cx="8198067" cy="457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EEBE35-35EE-400A-95F0-1DB26FA7E4A1}"/>
              </a:ext>
            </a:extLst>
          </p:cNvPr>
          <p:cNvSpPr txBox="1"/>
          <p:nvPr/>
        </p:nvSpPr>
        <p:spPr>
          <a:xfrm>
            <a:off x="1524000" y="183695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B264D4-B018-435C-93B1-198C59821E1D}"/>
              </a:ext>
            </a:extLst>
          </p:cNvPr>
          <p:cNvSpPr txBox="1"/>
          <p:nvPr/>
        </p:nvSpPr>
        <p:spPr>
          <a:xfrm>
            <a:off x="513974" y="220628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7.8%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27965-1DA9-4528-9B9F-324097BE3883}"/>
              </a:ext>
            </a:extLst>
          </p:cNvPr>
          <p:cNvSpPr txBox="1"/>
          <p:nvPr/>
        </p:nvSpPr>
        <p:spPr>
          <a:xfrm>
            <a:off x="1063171" y="258273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14.5%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90306E4-96E3-4A48-A0AB-C4AD8D022980}"/>
              </a:ext>
            </a:extLst>
          </p:cNvPr>
          <p:cNvSpPr/>
          <p:nvPr/>
        </p:nvSpPr>
        <p:spPr>
          <a:xfrm>
            <a:off x="894974" y="2550899"/>
            <a:ext cx="4667626" cy="43300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846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02175-C188-4F09-A185-F9E17A621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95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856"/>
                </a:solidFill>
              </a:rPr>
              <a:t>Increasing Deductibles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212B1-93E0-419B-B970-DE3CE7AA5420}"/>
              </a:ext>
            </a:extLst>
          </p:cNvPr>
          <p:cNvSpPr txBox="1"/>
          <p:nvPr/>
        </p:nvSpPr>
        <p:spPr>
          <a:xfrm>
            <a:off x="1295400" y="4723338"/>
            <a:ext cx="6553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2856"/>
                </a:solidFill>
              </a:rPr>
              <a:t>The PY22 silver plan median deductible is $5,155, which is an increase of 6% from PY21 and 23% from PY18.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86A6C5-23F0-41D1-A1DD-E64347ADFB76}"/>
              </a:ext>
            </a:extLst>
          </p:cNvPr>
          <p:cNvSpPr txBox="1"/>
          <p:nvPr/>
        </p:nvSpPr>
        <p:spPr>
          <a:xfrm>
            <a:off x="457200" y="880930"/>
            <a:ext cx="472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2856"/>
                </a:solidFill>
              </a:rPr>
              <a:t>Median QHP Deductibles – Silver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F66266-49FD-434F-B467-A40831B3237D}"/>
              </a:ext>
            </a:extLst>
          </p:cNvPr>
          <p:cNvSpPr txBox="1"/>
          <p:nvPr/>
        </p:nvSpPr>
        <p:spPr>
          <a:xfrm rot="10800000" flipV="1">
            <a:off x="108857" y="5841111"/>
            <a:ext cx="7772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https://www.cms.gov/CCIIO/Resources/Data-Resources/Downloads/2022QHPPremiumsChoiceReport.pdf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293FED-95EE-4055-B7BC-47224618C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787" y="5867400"/>
            <a:ext cx="1908213" cy="987638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841F6DB-4FA8-4A38-BA85-8BB264A119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7831136"/>
              </p:ext>
            </p:extLst>
          </p:nvPr>
        </p:nvGraphicFramePr>
        <p:xfrm>
          <a:off x="1524000" y="1536071"/>
          <a:ext cx="6096000" cy="3486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CF89722-AEBD-44F6-BACD-32E873E0650C}"/>
              </a:ext>
            </a:extLst>
          </p:cNvPr>
          <p:cNvSpPr txBox="1"/>
          <p:nvPr/>
        </p:nvSpPr>
        <p:spPr>
          <a:xfrm>
            <a:off x="3657600" y="2438400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$4,375</a:t>
            </a:r>
          </a:p>
        </p:txBody>
      </p:sp>
    </p:spTree>
    <p:extLst>
      <p:ext uri="{BB962C8B-B14F-4D97-AF65-F5344CB8AC3E}">
        <p14:creationId xmlns:p14="http://schemas.microsoft.com/office/powerpoint/2010/main" val="1200459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0B043DD-0AF3-2549-993E-AC55CA88E226}"/>
              </a:ext>
            </a:extLst>
          </p:cNvPr>
          <p:cNvSpPr/>
          <p:nvPr/>
        </p:nvSpPr>
        <p:spPr>
          <a:xfrm>
            <a:off x="609600" y="768489"/>
            <a:ext cx="7229022" cy="55092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02B62"/>
              </a:solidFill>
              <a:effectLst/>
              <a:uLnTx/>
              <a:uFillTx/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02B62"/>
              </a:solidFill>
              <a:effectLst/>
              <a:uLnTx/>
              <a:uFillTx/>
              <a:latin typeface="Calibri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Calibri"/>
                <a:ea typeface="Helvetica Neue Light" panose="02000403000000020004" pitchFamily="2" charset="0"/>
                <a:cs typeface="Arial" panose="020B0604020202020204" pitchFamily="34" charset="0"/>
              </a:rPr>
              <a:t>About a third (32%) of single-person households with private insurance in 2019 could not pay a $2,000 bill, and half (51%) could not pay a $6,000 bill.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02B62"/>
              </a:solidFill>
              <a:effectLst/>
              <a:uLnTx/>
              <a:uFillTx/>
              <a:latin typeface="Calibri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Calibri"/>
                <a:ea typeface="Helvetica Neue Light" panose="02000403000000020004" pitchFamily="2" charset="0"/>
                <a:cs typeface="Arial" panose="020B0604020202020204" pitchFamily="34" charset="0"/>
              </a:rPr>
              <a:t>Over 40% of multi-person households can't cover a mid-range employer family plan deductible of $4,000, and 61% don't have enough to cover a high-range deductible.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02B62"/>
              </a:solidFill>
              <a:effectLst/>
              <a:uLnTx/>
              <a:uFillTx/>
              <a:latin typeface="Calibri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Calibri"/>
                <a:ea typeface="Helvetica Neue Light" panose="02000403000000020004" pitchFamily="2" charset="0"/>
                <a:cs typeface="Arial" panose="020B0604020202020204" pitchFamily="34" charset="0"/>
              </a:rPr>
              <a:t>With an average out-of-pocket maximum for single coverage of $4,272 in 2021 the study concludes: “Most households do not have enough liquid assets to meet the typical out-of-pocket maximum.” 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02B62"/>
              </a:solidFill>
              <a:effectLst/>
              <a:uLnTx/>
              <a:uFillTx/>
              <a:latin typeface="Calibri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02B62"/>
              </a:solidFill>
              <a:effectLst/>
              <a:uLnTx/>
              <a:uFillTx/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Gregory Young, Matthew Rae, Gary Claxton, Emma Wager, and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Krutika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Amin, Peterson-KFF Health System Tracker (Mar. 10, 2022),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hlinkClick r:id="rId4"/>
              </a:rPr>
              <a:t>https://www.healthsystemtracker.org/brief/many-households-do-not-have-enough-money-to-pay-cost-sharing-in-typical-private-health-plans/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02B62"/>
              </a:solidFill>
              <a:effectLst/>
              <a:uLnTx/>
              <a:uFillTx/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4DCD21D-BA2D-4E6E-8F84-6DB809A490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36666" r="28333" b="41667"/>
          <a:stretch/>
        </p:blipFill>
        <p:spPr>
          <a:xfrm>
            <a:off x="7239000" y="5867400"/>
            <a:ext cx="1905000" cy="990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E406EB-16DB-4ADB-A35E-952F6229463A}"/>
              </a:ext>
            </a:extLst>
          </p:cNvPr>
          <p:cNvSpPr txBox="1"/>
          <p:nvPr/>
        </p:nvSpPr>
        <p:spPr>
          <a:xfrm>
            <a:off x="609600" y="304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Patient Affordability Study</a:t>
            </a:r>
          </a:p>
        </p:txBody>
      </p:sp>
    </p:spTree>
    <p:extLst>
      <p:ext uri="{BB962C8B-B14F-4D97-AF65-F5344CB8AC3E}">
        <p14:creationId xmlns:p14="http://schemas.microsoft.com/office/powerpoint/2010/main" val="1704975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0B043DD-0AF3-2549-993E-AC55CA88E226}"/>
              </a:ext>
            </a:extLst>
          </p:cNvPr>
          <p:cNvSpPr/>
          <p:nvPr/>
        </p:nvSpPr>
        <p:spPr>
          <a:xfrm>
            <a:off x="609600" y="768489"/>
            <a:ext cx="8382000" cy="58477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856"/>
              </a:solidFill>
              <a:effectLst/>
              <a:uLnTx/>
              <a:uFillTx/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856"/>
              </a:solidFill>
              <a:effectLst/>
              <a:uLnTx/>
              <a:uFillTx/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102B62"/>
              </a:solidFill>
              <a:effectLst/>
              <a:uLnTx/>
              <a:uFillTx/>
              <a:latin typeface="Calibri" panose="020F0502020204030204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Calibri" panose="020F0502020204030204"/>
                <a:ea typeface="Helvetica Neue Light" panose="02000403000000020004" pitchFamily="2" charset="0"/>
                <a:cs typeface="Arial" panose="020B0604020202020204" pitchFamily="34" charset="0"/>
              </a:rPr>
              <a:t>Preferred:</a:t>
            </a:r>
          </a:p>
          <a:p>
            <a:pPr marL="800100" marR="0" lvl="1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67% of plans use copayments (Average $99) </a:t>
            </a:r>
          </a:p>
          <a:p>
            <a:pPr marL="800100" marR="0" lvl="1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33% of plans use coinsurance (Average 37%)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285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Calibri" panose="020F0502020204030204"/>
                <a:ea typeface="Helvetica Neue Light" panose="02000403000000020004" pitchFamily="2" charset="0"/>
                <a:cs typeface="Arial" panose="020B0604020202020204" pitchFamily="34" charset="0"/>
              </a:rPr>
              <a:t>Non-preferred:</a:t>
            </a:r>
          </a:p>
          <a:p>
            <a:pPr marL="800100" marR="0" lvl="1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24% of plans use copayments (Average $159)</a:t>
            </a:r>
          </a:p>
          <a:p>
            <a:pPr marL="800100" marR="0" lvl="1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76% of plans use coinsurance (Average 45%)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85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Calibri" panose="020F0502020204030204"/>
                <a:ea typeface="Helvetica Neue Light" panose="02000403000000020004" pitchFamily="2" charset="0"/>
                <a:cs typeface="Arial" panose="020B0604020202020204" pitchFamily="34" charset="0"/>
              </a:rPr>
              <a:t>Specialty:</a:t>
            </a:r>
          </a:p>
          <a:p>
            <a:pPr marL="800100" marR="0" lvl="1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7% of plans use copayments (Average $493)</a:t>
            </a:r>
          </a:p>
          <a:p>
            <a:pPr marL="800100" marR="0" lvl="1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93% of plans use coinsurance (Average 44%)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85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85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Source: Avalere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PlanScape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, a proprietary analysis of exchange plan features, December 2021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85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02B62"/>
              </a:solidFill>
              <a:effectLst/>
              <a:uLnTx/>
              <a:uFillTx/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4DCD21D-BA2D-4E6E-8F84-6DB809A490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36666" r="28333" b="41667"/>
          <a:stretch/>
        </p:blipFill>
        <p:spPr>
          <a:xfrm>
            <a:off x="7239000" y="5867400"/>
            <a:ext cx="1905000" cy="990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CAAA81-A6AB-4A0A-A2E1-0D822A878575}"/>
              </a:ext>
            </a:extLst>
          </p:cNvPr>
          <p:cNvSpPr txBox="1"/>
          <p:nvPr/>
        </p:nvSpPr>
        <p:spPr>
          <a:xfrm>
            <a:off x="609600" y="168324"/>
            <a:ext cx="7391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Silver Plans: Copay vs Coinsurance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(FFE &amp; CA 2022)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85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866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ASH Slide Master">
  <a:themeElements>
    <a:clrScheme name="ASPR1">
      <a:dk1>
        <a:srgbClr val="102B62"/>
      </a:dk1>
      <a:lt1>
        <a:sysClr val="window" lastClr="FFFFFF"/>
      </a:lt1>
      <a:dk2>
        <a:srgbClr val="1F497D"/>
      </a:dk2>
      <a:lt2>
        <a:srgbClr val="EEECE1"/>
      </a:lt2>
      <a:accent1>
        <a:srgbClr val="5482E1"/>
      </a:accent1>
      <a:accent2>
        <a:srgbClr val="C9C9C9"/>
      </a:accent2>
      <a:accent3>
        <a:srgbClr val="00BCB8"/>
      </a:accent3>
      <a:accent4>
        <a:srgbClr val="C15853"/>
      </a:accent4>
      <a:accent5>
        <a:srgbClr val="BACCF3"/>
      </a:accent5>
      <a:accent6>
        <a:srgbClr val="B7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ASH Slide Master" id="{0CAD0F80-0E72-45DA-8258-90A72DB5A2E3}" vid="{C7B34E3C-A108-409F-9C5A-4793B4CB7870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hRMA (New)">
    <a:dk1>
      <a:srgbClr val="3E3F40"/>
    </a:dk1>
    <a:lt1>
      <a:srgbClr val="FFFFFF"/>
    </a:lt1>
    <a:dk2>
      <a:srgbClr val="44546A"/>
    </a:dk2>
    <a:lt2>
      <a:srgbClr val="E7E6E6"/>
    </a:lt2>
    <a:accent1>
      <a:srgbClr val="0097CC"/>
    </a:accent1>
    <a:accent2>
      <a:srgbClr val="1D344A"/>
    </a:accent2>
    <a:accent3>
      <a:srgbClr val="5F6161"/>
    </a:accent3>
    <a:accent4>
      <a:srgbClr val="9EE1FD"/>
    </a:accent4>
    <a:accent5>
      <a:srgbClr val="FE7F00"/>
    </a:accent5>
    <a:accent6>
      <a:srgbClr val="CD3977"/>
    </a:accent6>
    <a:hlink>
      <a:srgbClr val="1D344A"/>
    </a:hlink>
    <a:folHlink>
      <a:srgbClr val="1D344A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17255</TotalTime>
  <Words>620</Words>
  <Application>Microsoft Office PowerPoint</Application>
  <PresentationFormat>On-screen Show (4:3)</PresentationFormat>
  <Paragraphs>99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Custom Design</vt:lpstr>
      <vt:lpstr>2_OASH Slide Master</vt:lpstr>
      <vt:lpstr>Office Theme</vt:lpstr>
      <vt:lpstr>PowerPoint Presentation</vt:lpstr>
      <vt:lpstr>PBM Drug Exclusions</vt:lpstr>
      <vt:lpstr>PowerPoint Presentation</vt:lpstr>
      <vt:lpstr>PowerPoint Presentation</vt:lpstr>
      <vt:lpstr>PowerPoint Presentation</vt:lpstr>
      <vt:lpstr>PowerPoint Presentation</vt:lpstr>
      <vt:lpstr>Increasing Deductibles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State of Chronic Illness – Mapping the Road to Patient Care</dc:title>
  <dc:creator>Alexandra Lamirande</dc:creator>
  <cp:lastModifiedBy>Scott Palmer</cp:lastModifiedBy>
  <cp:revision>116</cp:revision>
  <cp:lastPrinted>2020-07-27T19:17:33Z</cp:lastPrinted>
  <dcterms:created xsi:type="dcterms:W3CDTF">2019-12-02T20:28:00Z</dcterms:created>
  <dcterms:modified xsi:type="dcterms:W3CDTF">2022-05-17T13:04:33Z</dcterms:modified>
</cp:coreProperties>
</file>