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4"/>
  </p:sldMasterIdLst>
  <p:notesMasterIdLst>
    <p:notesMasterId r:id="rId23"/>
  </p:notesMasterIdLst>
  <p:sldIdLst>
    <p:sldId id="258" r:id="rId5"/>
    <p:sldId id="260" r:id="rId6"/>
    <p:sldId id="263" r:id="rId7"/>
    <p:sldId id="267" r:id="rId8"/>
    <p:sldId id="281" r:id="rId9"/>
    <p:sldId id="280" r:id="rId10"/>
    <p:sldId id="282" r:id="rId11"/>
    <p:sldId id="279" r:id="rId12"/>
    <p:sldId id="269" r:id="rId13"/>
    <p:sldId id="283" r:id="rId14"/>
    <p:sldId id="285" r:id="rId15"/>
    <p:sldId id="284" r:id="rId16"/>
    <p:sldId id="288" r:id="rId17"/>
    <p:sldId id="268" r:id="rId18"/>
    <p:sldId id="266" r:id="rId19"/>
    <p:sldId id="286" r:id="rId20"/>
    <p:sldId id="287" r:id="rId21"/>
    <p:sldId id="27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B3A"/>
    <a:srgbClr val="791214"/>
    <a:srgbClr val="55595D"/>
    <a:srgbClr val="BD1E24"/>
    <a:srgbClr val="7474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32" autoAdjust="0"/>
    <p:restoredTop sz="96327"/>
  </p:normalViewPr>
  <p:slideViewPr>
    <p:cSldViewPr snapToGrid="0" snapToObjects="1">
      <p:cViewPr varScale="1">
        <p:scale>
          <a:sx n="114" d="100"/>
          <a:sy n="114" d="100"/>
        </p:scale>
        <p:origin x="5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3F13BC-0E80-FD40-8D0A-CDE9607CD7C4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716EE-8306-1C49-AE04-BF3D314C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19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ont 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8F0DDDD-2BF6-6C4A-B765-A7FFC37D2C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59789" y="6281703"/>
            <a:ext cx="6256472" cy="338602"/>
          </a:xfrm>
          <a:prstGeom prst="rect">
            <a:avLst/>
          </a:prstGeom>
        </p:spPr>
        <p:txBody>
          <a:bodyPr/>
          <a:lstStyle>
            <a:lvl1pPr algn="l">
              <a:defRPr lang="en-US" sz="900" b="0" i="1" smtClean="0">
                <a:solidFill>
                  <a:srgbClr val="55595D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Created/Revised </a:t>
            </a:r>
            <a:fld id="{4847C892-326B-5749-A3AF-56466FB939B3}" type="datetimeyyyy">
              <a:rPr lang="en-US" smtClean="0"/>
              <a:pPr/>
              <a:t>2024</a:t>
            </a:fld>
            <a:r>
              <a:rPr dirty="0"/>
              <a:t> </a:t>
            </a:r>
            <a:r>
              <a:rPr dirty="0"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dirty="0"/>
              <a:t>  DC Health | Government of the District of Columbia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F5CB9F2-B9FE-5D4E-A023-27ACF14415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0376" y="3299280"/>
            <a:ext cx="8869680" cy="563563"/>
          </a:xfrm>
          <a:prstGeom prst="rect">
            <a:avLst/>
          </a:prstGeom>
        </p:spPr>
        <p:txBody>
          <a:bodyPr/>
          <a:lstStyle>
            <a:lvl1pPr marL="7938" indent="-7938">
              <a:buNone/>
              <a:tabLst/>
              <a:defRPr sz="3200" b="1">
                <a:solidFill>
                  <a:srgbClr val="002B3A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3C122FB5-D7FE-7945-9DED-2A15D0C350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9790" y="4129543"/>
            <a:ext cx="8869680" cy="333375"/>
          </a:xfrm>
          <a:prstGeom prst="rect">
            <a:avLst/>
          </a:prstGeom>
        </p:spPr>
        <p:txBody>
          <a:bodyPr/>
          <a:lstStyle>
            <a:lvl1pPr marL="7938" indent="-7938">
              <a:buNone/>
              <a:tabLst/>
              <a:defRPr sz="2400">
                <a:solidFill>
                  <a:srgbClr val="55595D"/>
                </a:solidFill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9DA7EAF2-9E1C-5E49-808A-B351B9D2BE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791" y="4674488"/>
            <a:ext cx="8869679" cy="333375"/>
          </a:xfrm>
          <a:prstGeom prst="rect">
            <a:avLst/>
          </a:prstGeom>
        </p:spPr>
        <p:txBody>
          <a:bodyPr/>
          <a:lstStyle>
            <a:lvl1pPr marL="7938" indent="-7938">
              <a:buNone/>
              <a:tabLst/>
              <a:defRPr sz="1800">
                <a:solidFill>
                  <a:srgbClr val="55595D"/>
                </a:solidFill>
              </a:defRPr>
            </a:lvl1pPr>
          </a:lstStyle>
          <a:p>
            <a:pPr lvl="0"/>
            <a:r>
              <a:rPr lang="en-US" dirty="0"/>
              <a:t>Insert Presenter | Insert Date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FC3F7493-3441-8549-A8C9-EC77E76884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9790" y="3926343"/>
            <a:ext cx="8869680" cy="45719"/>
          </a:xfrm>
          <a:prstGeom prst="rect">
            <a:avLst/>
          </a:prstGeom>
          <a:solidFill>
            <a:srgbClr val="791214"/>
          </a:solidFill>
        </p:spPr>
        <p:txBody>
          <a:bodyPr/>
          <a:lstStyle>
            <a:lvl1pPr>
              <a:buNone/>
              <a:defRPr sz="24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C66D31CF-CB31-2A4B-8ED6-91F3BBE9B7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4073" y="283875"/>
            <a:ext cx="2444365" cy="56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09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0EAE70E-C66F-694E-8FA0-A41D17FDB0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439547" y="6323739"/>
            <a:ext cx="690880" cy="365125"/>
          </a:xfrm>
          <a:prstGeom prst="rect">
            <a:avLst/>
          </a:prstGeom>
        </p:spPr>
        <p:txBody>
          <a:bodyPr/>
          <a:lstStyle>
            <a:lvl1pPr algn="ctr">
              <a:defRPr sz="8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7F4E9268-1612-8141-A5F6-8C1073305412}" type="slidenum">
              <a:rPr lang="en-US" smtClean="0"/>
              <a:pPr/>
              <a:t>‹#›</a:t>
            </a:fld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B46D6C-FB79-1749-B94C-2306C61FA2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84905" y="6191146"/>
            <a:ext cx="1694871" cy="390761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F1BB303-4FA2-DA4E-905C-7AB0D1D3536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629875" y="6438918"/>
            <a:ext cx="3541708" cy="338602"/>
          </a:xfrm>
          <a:prstGeom prst="rect">
            <a:avLst/>
          </a:prstGeom>
        </p:spPr>
        <p:txBody>
          <a:bodyPr/>
          <a:lstStyle>
            <a:lvl1pPr algn="l">
              <a:defRPr lang="en-US" sz="800" b="0" i="1" smtClean="0">
                <a:solidFill>
                  <a:srgbClr val="747476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Created/Revised </a:t>
            </a:r>
            <a:fld id="{4847C892-326B-5749-A3AF-56466FB939B3}" type="datetimeyyyy">
              <a:rPr lang="en-US" smtClean="0"/>
              <a:pPr/>
              <a:t>2024</a:t>
            </a:fld>
            <a:r>
              <a:rPr dirty="0"/>
              <a:t> </a:t>
            </a:r>
            <a:r>
              <a:rPr dirty="0"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dirty="0"/>
              <a:t>  DC Health | Government of the District of Columbia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23651ECD-8B73-774A-9340-65EC54FADE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2" y="628650"/>
            <a:ext cx="5745012" cy="563563"/>
          </a:xfrm>
          <a:prstGeom prst="rect">
            <a:avLst/>
          </a:prstGeom>
        </p:spPr>
        <p:txBody>
          <a:bodyPr/>
          <a:lstStyle>
            <a:lvl1pPr marL="7938" indent="-7938">
              <a:buNone/>
              <a:tabLst/>
              <a:defRPr sz="2800" b="1">
                <a:solidFill>
                  <a:srgbClr val="002B3A"/>
                </a:solidFill>
              </a:defRPr>
            </a:lvl1pPr>
          </a:lstStyle>
          <a:p>
            <a:pPr lvl="0"/>
            <a:r>
              <a:rPr lang="en-US" dirty="0"/>
              <a:t>INSERT AGENDA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7EE6FB46-0AC9-2648-B0FB-4544715C10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2" y="1496867"/>
            <a:ext cx="5745012" cy="3906406"/>
          </a:xfrm>
          <a:prstGeom prst="rect">
            <a:avLst/>
          </a:prstGeom>
        </p:spPr>
        <p:txBody>
          <a:bodyPr/>
          <a:lstStyle>
            <a:lvl1pPr marL="349250" marR="0" indent="-349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91214"/>
              </a:buClr>
              <a:buSzPct val="100000"/>
              <a:buFont typeface=".Lucida Grande UI Regular"/>
              <a:buChar char="►"/>
              <a:tabLst/>
              <a:defRPr sz="2000" b="0">
                <a:solidFill>
                  <a:srgbClr val="55595D"/>
                </a:solidFill>
              </a:defRPr>
            </a:lvl1pPr>
          </a:lstStyle>
          <a:p>
            <a:pPr lvl="0"/>
            <a:r>
              <a:rPr lang="en-US" dirty="0"/>
              <a:t>Agenda Item 1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639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_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8A7EE-5A71-7A49-B393-37FB3040EE2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428203" y="6407019"/>
            <a:ext cx="4975321" cy="338602"/>
          </a:xfrm>
          <a:prstGeom prst="rect">
            <a:avLst/>
          </a:prstGeom>
        </p:spPr>
        <p:txBody>
          <a:bodyPr/>
          <a:lstStyle>
            <a:lvl1pPr algn="r">
              <a:defRPr lang="en-US" sz="900" b="0" i="1" smtClean="0">
                <a:solidFill>
                  <a:srgbClr val="747476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Created/Revised </a:t>
            </a:r>
            <a:fld id="{4847C892-326B-5749-A3AF-56466FB939B3}" type="datetimeyyyy">
              <a:rPr lang="en-US" smtClean="0"/>
              <a:pPr/>
              <a:t>2024</a:t>
            </a:fld>
            <a:r>
              <a:rPr dirty="0"/>
              <a:t> </a:t>
            </a:r>
            <a:r>
              <a:rPr dirty="0"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dirty="0"/>
              <a:t>  DC Health | Government of the District of Columbia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B531A3-4352-5748-B4D1-F805AE1B924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439547" y="6323739"/>
            <a:ext cx="690880" cy="365125"/>
          </a:xfrm>
          <a:prstGeom prst="rect">
            <a:avLst/>
          </a:prstGeom>
        </p:spPr>
        <p:txBody>
          <a:bodyPr/>
          <a:lstStyle>
            <a:lvl1pPr algn="ctr">
              <a:defRPr sz="800" b="0" i="0">
                <a:solidFill>
                  <a:srgbClr val="747476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7F4E9268-1612-8141-A5F6-8C1073305412}" type="slidenum">
              <a:rPr lang="en-US" smtClean="0"/>
              <a:pPr/>
              <a:t>‹#›</a:t>
            </a:fld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4F036B-F0C4-FA43-8171-421C7324E8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84905" y="6191146"/>
            <a:ext cx="1694871" cy="390762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2A836F9-F470-984A-B7F3-A605A121BE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60523" y="2609851"/>
            <a:ext cx="6035040" cy="563563"/>
          </a:xfrm>
          <a:prstGeom prst="rect">
            <a:avLst/>
          </a:prstGeom>
        </p:spPr>
        <p:txBody>
          <a:bodyPr/>
          <a:lstStyle>
            <a:lvl1pPr marL="7938" indent="-7938">
              <a:buNone/>
              <a:tabLst/>
              <a:defRPr sz="3200" b="1">
                <a:solidFill>
                  <a:srgbClr val="002B3A"/>
                </a:solidFill>
              </a:defRPr>
            </a:lvl1pPr>
          </a:lstStyle>
          <a:p>
            <a:pPr lvl="0"/>
            <a:r>
              <a:rPr lang="en-US" dirty="0"/>
              <a:t>INSERT DIVIDER TITLE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B217580-8BBF-BC40-A74B-1F54F8C8B1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59932" y="3440114"/>
            <a:ext cx="6035040" cy="333375"/>
          </a:xfrm>
          <a:prstGeom prst="rect">
            <a:avLst/>
          </a:prstGeom>
        </p:spPr>
        <p:txBody>
          <a:bodyPr/>
          <a:lstStyle>
            <a:lvl1pPr marL="7938" indent="-7938">
              <a:buNone/>
              <a:tabLst/>
              <a:defRPr sz="2400">
                <a:solidFill>
                  <a:srgbClr val="55595D"/>
                </a:solidFill>
              </a:defRPr>
            </a:lvl1pPr>
          </a:lstStyle>
          <a:p>
            <a:pPr lvl="0"/>
            <a:r>
              <a:rPr lang="en-US" dirty="0"/>
              <a:t>Insert Divider Subtitle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A3CDDEAF-2A3A-584E-98F4-3D6140E7AA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59935" y="3236914"/>
            <a:ext cx="6035040" cy="45719"/>
          </a:xfrm>
          <a:prstGeom prst="rect">
            <a:avLst/>
          </a:prstGeom>
          <a:solidFill>
            <a:srgbClr val="791214"/>
          </a:solidFill>
        </p:spPr>
        <p:txBody>
          <a:bodyPr/>
          <a:lstStyle>
            <a:lvl1pPr>
              <a:buNone/>
              <a:defRPr sz="24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0971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Gre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8A7EE-5A71-7A49-B393-37FB3040EE2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428203" y="6407019"/>
            <a:ext cx="4975321" cy="338602"/>
          </a:xfrm>
          <a:prstGeom prst="rect">
            <a:avLst/>
          </a:prstGeom>
        </p:spPr>
        <p:txBody>
          <a:bodyPr/>
          <a:lstStyle>
            <a:lvl1pPr algn="r">
              <a:defRPr lang="en-US" sz="900" b="0" i="1" smtClean="0">
                <a:solidFill>
                  <a:srgbClr val="747476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Created/Revised </a:t>
            </a:r>
            <a:fld id="{4847C892-326B-5749-A3AF-56466FB939B3}" type="datetimeyyyy">
              <a:rPr lang="en-US" smtClean="0"/>
              <a:pPr/>
              <a:t>2024</a:t>
            </a:fld>
            <a:r>
              <a:rPr dirty="0"/>
              <a:t> </a:t>
            </a:r>
            <a:r>
              <a:rPr dirty="0"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dirty="0"/>
              <a:t>  DC Health | Government of the District of Columbia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B531A3-4352-5748-B4D1-F805AE1B924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439547" y="6323739"/>
            <a:ext cx="690880" cy="365125"/>
          </a:xfrm>
          <a:prstGeom prst="rect">
            <a:avLst/>
          </a:prstGeom>
        </p:spPr>
        <p:txBody>
          <a:bodyPr/>
          <a:lstStyle>
            <a:lvl1pPr algn="ctr">
              <a:defRPr sz="800" b="0" i="0">
                <a:solidFill>
                  <a:srgbClr val="747476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7F4E9268-1612-8141-A5F6-8C1073305412}" type="slidenum">
              <a:rPr lang="en-US" smtClean="0"/>
              <a:pPr/>
              <a:t>‹#›</a:t>
            </a:fld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4F036B-F0C4-FA43-8171-421C7324E8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84905" y="6191146"/>
            <a:ext cx="1694871" cy="390762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2A836F9-F470-984A-B7F3-A605A121BE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60523" y="2609851"/>
            <a:ext cx="6035040" cy="563563"/>
          </a:xfrm>
          <a:prstGeom prst="rect">
            <a:avLst/>
          </a:prstGeom>
        </p:spPr>
        <p:txBody>
          <a:bodyPr/>
          <a:lstStyle>
            <a:lvl1pPr marL="7938" indent="-7938">
              <a:buNone/>
              <a:tabLst/>
              <a:defRPr sz="3200" b="1">
                <a:solidFill>
                  <a:srgbClr val="002B3A"/>
                </a:solidFill>
              </a:defRPr>
            </a:lvl1pPr>
          </a:lstStyle>
          <a:p>
            <a:pPr lvl="0"/>
            <a:r>
              <a:rPr lang="en-US" dirty="0"/>
              <a:t>INSERT DIVIDER TITLE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B217580-8BBF-BC40-A74B-1F54F8C8B1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59932" y="3440114"/>
            <a:ext cx="6035040" cy="333375"/>
          </a:xfrm>
          <a:prstGeom prst="rect">
            <a:avLst/>
          </a:prstGeom>
        </p:spPr>
        <p:txBody>
          <a:bodyPr/>
          <a:lstStyle>
            <a:lvl1pPr marL="7938" indent="-7938">
              <a:buNone/>
              <a:tabLst/>
              <a:defRPr sz="2400">
                <a:solidFill>
                  <a:srgbClr val="55595D"/>
                </a:solidFill>
              </a:defRPr>
            </a:lvl1pPr>
          </a:lstStyle>
          <a:p>
            <a:pPr lvl="0"/>
            <a:r>
              <a:rPr lang="en-US" dirty="0"/>
              <a:t>Insert Divider Subtitle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A3CDDEAF-2A3A-584E-98F4-3D6140E7AA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59935" y="3236914"/>
            <a:ext cx="6035040" cy="45719"/>
          </a:xfrm>
          <a:prstGeom prst="rect">
            <a:avLst/>
          </a:prstGeom>
          <a:solidFill>
            <a:srgbClr val="791214"/>
          </a:solidFill>
        </p:spPr>
        <p:txBody>
          <a:bodyPr/>
          <a:lstStyle>
            <a:lvl1pPr>
              <a:buNone/>
              <a:defRPr sz="24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8513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_Gre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750384D-F384-9845-AE73-9BF30876CF8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439547" y="6270574"/>
            <a:ext cx="690880" cy="365125"/>
          </a:xfrm>
          <a:prstGeom prst="rect">
            <a:avLst/>
          </a:prstGeom>
        </p:spPr>
        <p:txBody>
          <a:bodyPr/>
          <a:lstStyle>
            <a:lvl1pPr algn="ctr">
              <a:defRPr sz="8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7F4E9268-1612-8141-A5F6-8C1073305412}" type="slidenum">
              <a:rPr lang="en-US" smtClean="0"/>
              <a:pPr/>
              <a:t>‹#›</a:t>
            </a:fld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9FA445DB-3597-F844-9167-35F2A7C08F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39176" y="1304925"/>
            <a:ext cx="5120640" cy="909527"/>
          </a:xfrm>
          <a:prstGeom prst="rect">
            <a:avLst/>
          </a:prstGeom>
        </p:spPr>
        <p:txBody>
          <a:bodyPr/>
          <a:lstStyle>
            <a:lvl1pPr marL="7938" indent="-7938" algn="ctr">
              <a:buNone/>
              <a:tabLst/>
              <a:defRPr sz="3200" b="1">
                <a:solidFill>
                  <a:srgbClr val="791214"/>
                </a:solidFill>
              </a:defRPr>
            </a:lvl1pPr>
          </a:lstStyle>
          <a:p>
            <a:pPr lvl="0"/>
            <a:r>
              <a:rPr lang="en-US" dirty="0"/>
              <a:t>INSERT CALLOUT/</a:t>
            </a:r>
            <a:br>
              <a:rPr lang="en-US" dirty="0"/>
            </a:br>
            <a:r>
              <a:rPr lang="en-US" dirty="0"/>
              <a:t>QUOTE TEXT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8F67B4A1-4E92-AC4F-878D-B50F5D1127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5400000">
            <a:off x="3437860" y="1717015"/>
            <a:ext cx="1828800" cy="85344"/>
          </a:xfrm>
          <a:prstGeom prst="rect">
            <a:avLst/>
          </a:prstGeom>
          <a:solidFill>
            <a:srgbClr val="002B3A"/>
          </a:solidFill>
        </p:spPr>
        <p:txBody>
          <a:bodyPr/>
          <a:lstStyle>
            <a:lvl1pPr>
              <a:buNone/>
              <a:defRPr sz="24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06CE269B-6E0D-1F48-8C54-97D99D773C7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rot="5400000">
            <a:off x="9732333" y="1717015"/>
            <a:ext cx="1828800" cy="85344"/>
          </a:xfrm>
          <a:prstGeom prst="rect">
            <a:avLst/>
          </a:prstGeom>
          <a:solidFill>
            <a:srgbClr val="002B3A"/>
          </a:solidFill>
        </p:spPr>
        <p:txBody>
          <a:bodyPr/>
          <a:lstStyle>
            <a:lvl1pPr>
              <a:buNone/>
              <a:defRPr sz="24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F994E1-6DCE-3248-AA7C-411E18EB55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84905" y="6191146"/>
            <a:ext cx="1694871" cy="390762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6F28170-32A6-8942-BBFC-4DAB21FED75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262926" y="6357438"/>
            <a:ext cx="4975321" cy="338602"/>
          </a:xfrm>
          <a:prstGeom prst="rect">
            <a:avLst/>
          </a:prstGeom>
        </p:spPr>
        <p:txBody>
          <a:bodyPr/>
          <a:lstStyle>
            <a:lvl1pPr algn="r">
              <a:defRPr lang="en-US" sz="900" b="0" i="1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Created/Revised </a:t>
            </a:r>
            <a:fld id="{4847C892-326B-5749-A3AF-56466FB939B3}" type="datetimeyyyy">
              <a:rPr lang="en-US" smtClean="0"/>
              <a:pPr/>
              <a:t>2024</a:t>
            </a:fld>
            <a:r>
              <a:rPr dirty="0"/>
              <a:t> </a:t>
            </a:r>
            <a:r>
              <a:rPr dirty="0"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dirty="0"/>
              <a:t>  DC Health | Government of the District of Columbia</a:t>
            </a:r>
          </a:p>
        </p:txBody>
      </p:sp>
    </p:spTree>
    <p:extLst>
      <p:ext uri="{BB962C8B-B14F-4D97-AF65-F5344CB8AC3E}">
        <p14:creationId xmlns:p14="http://schemas.microsoft.com/office/powerpoint/2010/main" val="3157942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llout_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750384D-F384-9845-AE73-9BF30876CF8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439547" y="6270574"/>
            <a:ext cx="690880" cy="365125"/>
          </a:xfrm>
          <a:prstGeom prst="rect">
            <a:avLst/>
          </a:prstGeom>
        </p:spPr>
        <p:txBody>
          <a:bodyPr/>
          <a:lstStyle>
            <a:lvl1pPr algn="ctr">
              <a:defRPr sz="8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7F4E9268-1612-8141-A5F6-8C1073305412}" type="slidenum">
              <a:rPr lang="en-US" smtClean="0"/>
              <a:pPr/>
              <a:t>‹#›</a:t>
            </a:fld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9FA445DB-3597-F844-9167-35F2A7C08F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39176" y="1304925"/>
            <a:ext cx="5120640" cy="909527"/>
          </a:xfrm>
          <a:prstGeom prst="rect">
            <a:avLst/>
          </a:prstGeom>
        </p:spPr>
        <p:txBody>
          <a:bodyPr/>
          <a:lstStyle>
            <a:lvl1pPr marL="7938" indent="-7938" algn="ctr">
              <a:buNone/>
              <a:tabLst/>
              <a:defRPr sz="3200" b="1">
                <a:solidFill>
                  <a:srgbClr val="002B3A"/>
                </a:solidFill>
              </a:defRPr>
            </a:lvl1pPr>
          </a:lstStyle>
          <a:p>
            <a:pPr lvl="0"/>
            <a:r>
              <a:rPr lang="en-US" dirty="0"/>
              <a:t>INSERT CALLOUT/</a:t>
            </a:r>
            <a:br>
              <a:rPr lang="en-US" dirty="0"/>
            </a:br>
            <a:r>
              <a:rPr lang="en-US" dirty="0"/>
              <a:t>QUOTE TEXT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8F67B4A1-4E92-AC4F-878D-B50F5D1127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5400000">
            <a:off x="3437860" y="1717015"/>
            <a:ext cx="1828800" cy="85344"/>
          </a:xfrm>
          <a:prstGeom prst="rect">
            <a:avLst/>
          </a:prstGeom>
          <a:solidFill>
            <a:srgbClr val="002B3A"/>
          </a:solidFill>
        </p:spPr>
        <p:txBody>
          <a:bodyPr/>
          <a:lstStyle>
            <a:lvl1pPr>
              <a:buNone/>
              <a:defRPr sz="24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06CE269B-6E0D-1F48-8C54-97D99D773C7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rot="5400000">
            <a:off x="9732333" y="1717015"/>
            <a:ext cx="1828800" cy="85344"/>
          </a:xfrm>
          <a:prstGeom prst="rect">
            <a:avLst/>
          </a:prstGeom>
          <a:solidFill>
            <a:srgbClr val="002B3A"/>
          </a:solidFill>
        </p:spPr>
        <p:txBody>
          <a:bodyPr/>
          <a:lstStyle>
            <a:lvl1pPr>
              <a:buNone/>
              <a:defRPr sz="24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F994E1-6DCE-3248-AA7C-411E18EB55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84905" y="6191146"/>
            <a:ext cx="1694871" cy="390762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6F28170-32A6-8942-BBFC-4DAB21FED75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262926" y="6357438"/>
            <a:ext cx="4975321" cy="338602"/>
          </a:xfrm>
          <a:prstGeom prst="rect">
            <a:avLst/>
          </a:prstGeom>
        </p:spPr>
        <p:txBody>
          <a:bodyPr/>
          <a:lstStyle>
            <a:lvl1pPr algn="r">
              <a:defRPr lang="en-US" sz="900" b="0" i="1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Created/Revised </a:t>
            </a:r>
            <a:fld id="{4847C892-326B-5749-A3AF-56466FB939B3}" type="datetimeyyyy">
              <a:rPr lang="en-US" smtClean="0"/>
              <a:pPr/>
              <a:t>2024</a:t>
            </a:fld>
            <a:r>
              <a:rPr dirty="0"/>
              <a:t> </a:t>
            </a:r>
            <a:r>
              <a:rPr dirty="0"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dirty="0"/>
              <a:t>  DC Health | Government of the District of Columbia</a:t>
            </a:r>
          </a:p>
        </p:txBody>
      </p:sp>
    </p:spTree>
    <p:extLst>
      <p:ext uri="{BB962C8B-B14F-4D97-AF65-F5344CB8AC3E}">
        <p14:creationId xmlns:p14="http://schemas.microsoft.com/office/powerpoint/2010/main" val="2833966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95D07A2B-DC21-E94C-A3E4-C9F19ED7E2A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428203" y="6396386"/>
            <a:ext cx="4975321" cy="338602"/>
          </a:xfrm>
          <a:prstGeom prst="rect">
            <a:avLst/>
          </a:prstGeom>
        </p:spPr>
        <p:txBody>
          <a:bodyPr/>
          <a:lstStyle>
            <a:lvl1pPr algn="r">
              <a:defRPr lang="en-US" sz="900" b="0" i="1" smtClean="0">
                <a:solidFill>
                  <a:srgbClr val="747476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Created/Revised </a:t>
            </a:r>
            <a:fld id="{4847C892-326B-5749-A3AF-56466FB939B3}" type="datetimeyyyy">
              <a:rPr lang="en-US" smtClean="0"/>
              <a:pPr/>
              <a:t>2024</a:t>
            </a:fld>
            <a:r>
              <a:rPr dirty="0"/>
              <a:t> </a:t>
            </a:r>
            <a:r>
              <a:rPr dirty="0"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dirty="0"/>
              <a:t>  DC Health | Government of the District of Columbia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29BD921-9CBA-3C48-8EE6-F467A320FA4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439547" y="6323739"/>
            <a:ext cx="690880" cy="365125"/>
          </a:xfrm>
          <a:prstGeom prst="rect">
            <a:avLst/>
          </a:prstGeom>
        </p:spPr>
        <p:txBody>
          <a:bodyPr/>
          <a:lstStyle>
            <a:lvl1pPr algn="ctr">
              <a:defRPr sz="800" b="0" i="0">
                <a:solidFill>
                  <a:srgbClr val="747476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7F4E9268-1612-8141-A5F6-8C1073305412}" type="slidenum">
              <a:rPr lang="en-US" smtClean="0"/>
              <a:pPr/>
              <a:t>‹#›</a:t>
            </a:fld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359D89A-158B-0849-8F08-B83F627DC38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827201" y="1335371"/>
            <a:ext cx="9514416" cy="4487862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Clr>
                <a:srgbClr val="791214"/>
              </a:buClr>
              <a:defRPr sz="2400" b="0" i="0">
                <a:solidFill>
                  <a:srgbClr val="55595D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buFont typeface="Monaco" pitchFamily="2" charset="77"/>
              <a:buChar char="⎼"/>
              <a:defRPr sz="1800" b="0" i="0">
                <a:solidFill>
                  <a:srgbClr val="55595D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1600" b="0" i="0">
                <a:solidFill>
                  <a:srgbClr val="55595D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solidFill>
                  <a:srgbClr val="55595D"/>
                </a:solidFill>
              </a:defRPr>
            </a:lvl4pPr>
            <a:lvl5pPr>
              <a:defRPr>
                <a:solidFill>
                  <a:srgbClr val="55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5E85BA74-E469-334B-8BFC-1323569FC9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27201" y="577902"/>
            <a:ext cx="9514416" cy="563563"/>
          </a:xfrm>
          <a:prstGeom prst="rect">
            <a:avLst/>
          </a:prstGeom>
        </p:spPr>
        <p:txBody>
          <a:bodyPr/>
          <a:lstStyle>
            <a:lvl1pPr marL="7938" indent="-7938">
              <a:buNone/>
              <a:tabLst/>
              <a:defRPr sz="3200" b="1">
                <a:solidFill>
                  <a:srgbClr val="002B3A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357AFA-52A1-B94F-8371-DB6BE87D2A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827201" y="6191146"/>
            <a:ext cx="1694871" cy="39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693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/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BA68588-9A59-B341-8095-A3DC9375EDE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439547" y="6323739"/>
            <a:ext cx="690880" cy="365125"/>
          </a:xfrm>
          <a:prstGeom prst="rect">
            <a:avLst/>
          </a:prstGeom>
        </p:spPr>
        <p:txBody>
          <a:bodyPr/>
          <a:lstStyle>
            <a:lvl1pPr algn="ctr">
              <a:defRPr sz="800" b="0" i="0">
                <a:solidFill>
                  <a:srgbClr val="747476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7F4E9268-1612-8141-A5F6-8C1073305412}" type="slidenum">
              <a:rPr lang="en-US" smtClean="0"/>
              <a:pPr/>
              <a:t>‹#›</a:t>
            </a:fld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D0BCE1AE-6A59-3E45-B4D1-669E3F7BD6C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827201" y="1835876"/>
            <a:ext cx="9514416" cy="385457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Clr>
                <a:srgbClr val="791214"/>
              </a:buClr>
              <a:defRPr sz="2400" b="0" i="0">
                <a:solidFill>
                  <a:srgbClr val="55595D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buFont typeface="Monaco" pitchFamily="2" charset="77"/>
              <a:buChar char="⎼"/>
              <a:defRPr sz="1800" b="0" i="0">
                <a:solidFill>
                  <a:srgbClr val="55595D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1600" b="0" i="0">
                <a:solidFill>
                  <a:srgbClr val="55595D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solidFill>
                  <a:srgbClr val="55595D"/>
                </a:solidFill>
              </a:defRPr>
            </a:lvl4pPr>
            <a:lvl5pPr>
              <a:defRPr>
                <a:solidFill>
                  <a:srgbClr val="55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4F1B4F1-7590-8F4D-A1F3-07529DE10B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27202" y="577902"/>
            <a:ext cx="9514413" cy="563563"/>
          </a:xfrm>
          <a:prstGeom prst="rect">
            <a:avLst/>
          </a:prstGeom>
        </p:spPr>
        <p:txBody>
          <a:bodyPr/>
          <a:lstStyle>
            <a:lvl1pPr marL="7938" indent="-7938">
              <a:buNone/>
              <a:tabLst/>
              <a:defRPr sz="3200" b="1">
                <a:solidFill>
                  <a:srgbClr val="002B3A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9C337A10-F398-2B41-89DA-BDCDEED544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27201" y="1225128"/>
            <a:ext cx="9514415" cy="333375"/>
          </a:xfrm>
          <a:prstGeom prst="rect">
            <a:avLst/>
          </a:prstGeom>
        </p:spPr>
        <p:txBody>
          <a:bodyPr/>
          <a:lstStyle>
            <a:lvl1pPr marL="7938" indent="-7938">
              <a:buNone/>
              <a:tabLst/>
              <a:defRPr sz="2400">
                <a:solidFill>
                  <a:srgbClr val="55595D"/>
                </a:solidFill>
              </a:defRPr>
            </a:lvl1pPr>
          </a:lstStyle>
          <a:p>
            <a:pPr lvl="0"/>
            <a:r>
              <a:rPr lang="en-US" dirty="0"/>
              <a:t>Insert Divider Subtitle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27A17B-E752-574C-B478-70A9D40A26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827201" y="6191146"/>
            <a:ext cx="1694871" cy="390761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261DABC-C431-1249-8044-E42A0826886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428203" y="6396386"/>
            <a:ext cx="4975321" cy="338602"/>
          </a:xfrm>
          <a:prstGeom prst="rect">
            <a:avLst/>
          </a:prstGeom>
        </p:spPr>
        <p:txBody>
          <a:bodyPr/>
          <a:lstStyle>
            <a:lvl1pPr algn="r">
              <a:defRPr lang="en-US" sz="900" b="0" i="1" smtClean="0">
                <a:solidFill>
                  <a:srgbClr val="747476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Created/Revised </a:t>
            </a:r>
            <a:fld id="{4847C892-326B-5749-A3AF-56466FB939B3}" type="datetimeyyyy">
              <a:rPr lang="en-US" smtClean="0"/>
              <a:pPr/>
              <a:t>2024</a:t>
            </a:fld>
            <a:r>
              <a:rPr dirty="0"/>
              <a:t> </a:t>
            </a:r>
            <a:r>
              <a:rPr dirty="0"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dirty="0"/>
              <a:t>  DC Health | Government of the District of Columbia</a:t>
            </a:r>
          </a:p>
        </p:txBody>
      </p:sp>
    </p:spTree>
    <p:extLst>
      <p:ext uri="{BB962C8B-B14F-4D97-AF65-F5344CB8AC3E}">
        <p14:creationId xmlns:p14="http://schemas.microsoft.com/office/powerpoint/2010/main" val="977393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F127BC-603C-D3FD-6E88-E860FBF2E7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873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6589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3" r:id="rId2"/>
    <p:sldLayoutId id="2147483696" r:id="rId3"/>
    <p:sldLayoutId id="2147483705" r:id="rId4"/>
    <p:sldLayoutId id="2147483706" r:id="rId5"/>
    <p:sldLayoutId id="2147483699" r:id="rId6"/>
    <p:sldLayoutId id="2147483700" r:id="rId7"/>
    <p:sldLayoutId id="2147483701" r:id="rId8"/>
    <p:sldLayoutId id="2147483703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B685F02E-FF0E-834C-BF60-CD7FC4EDF8E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59789" y="6281703"/>
            <a:ext cx="6256472" cy="338602"/>
          </a:xfrm>
        </p:spPr>
        <p:txBody>
          <a:bodyPr/>
          <a:lstStyle/>
          <a:p>
            <a:r>
              <a:rPr lang="en-US" dirty="0"/>
              <a:t>Created/Revised </a:t>
            </a:r>
            <a:fld id="{4847C892-326B-5749-A3AF-56466FB939B3}" type="datetimeyyyy">
              <a:rPr lang="en-US" smtClean="0"/>
              <a:pPr/>
              <a:t>2024</a:t>
            </a:fld>
            <a:r>
              <a:rPr dirty="0"/>
              <a:t> </a:t>
            </a:r>
            <a:r>
              <a:rPr dirty="0"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dirty="0"/>
              <a:t>  DC Health | Government of the District of Columbia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BC76A6A-CF17-7D4D-A10B-CE03832E8A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0376" y="3138802"/>
            <a:ext cx="8869680" cy="580396"/>
          </a:xfrm>
        </p:spPr>
        <p:txBody>
          <a:bodyPr/>
          <a:lstStyle/>
          <a:p>
            <a:r>
              <a:rPr lang="en-US" dirty="0"/>
              <a:t>CDC HIV Prevention Programs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21B29F7-E0EA-3443-B6C5-3730C24452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5290" y="5046371"/>
            <a:ext cx="8869680" cy="3333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1AB835-CC5B-1247-8740-9683D047B5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9789" y="4199378"/>
            <a:ext cx="8869679" cy="333375"/>
          </a:xfrm>
        </p:spPr>
        <p:txBody>
          <a:bodyPr/>
          <a:lstStyle/>
          <a:p>
            <a:r>
              <a:rPr lang="en-US" dirty="0"/>
              <a:t>Clover L. Barnes, RN, BSN, MBA | June 4, 2024</a:t>
            </a:r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6551BA6-2F4E-BC48-91E5-216D155D6F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995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C8F0DD8D-48C1-CC33-9BF3-EEB49E7C176F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1301691" y="2363983"/>
            <a:ext cx="9588617" cy="3123734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D050399-3C9E-7145-ADAF-2825878749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07753" y="943346"/>
            <a:ext cx="9514413" cy="563563"/>
          </a:xfrm>
        </p:spPr>
        <p:txBody>
          <a:bodyPr/>
          <a:lstStyle/>
          <a:p>
            <a:r>
              <a:rPr lang="en-US" dirty="0"/>
              <a:t>Ending the HIV Epidemic Performance Measures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3A4880E-FB6A-F649-B11A-6B3775FE71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B685F02E-FF0E-834C-BF60-CD7FC4EDF8E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428203" y="6396386"/>
            <a:ext cx="4975321" cy="338602"/>
          </a:xfrm>
        </p:spPr>
        <p:txBody>
          <a:bodyPr/>
          <a:lstStyle/>
          <a:p>
            <a:r>
              <a:rPr lang="en-US" dirty="0"/>
              <a:t>Created/Revised </a:t>
            </a:r>
            <a:fld id="{4847C892-326B-5749-A3AF-56466FB939B3}" type="datetimeyyyy">
              <a:rPr lang="en-US" smtClean="0"/>
              <a:pPr/>
              <a:t>2024</a:t>
            </a:fld>
            <a:r>
              <a:rPr dirty="0"/>
              <a:t> </a:t>
            </a:r>
            <a:r>
              <a:rPr dirty="0"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dirty="0"/>
              <a:t>  DC Health | Government of the District of Columbia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8412C7-43E9-C4C1-116B-DA598E44B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1808" y="272243"/>
            <a:ext cx="1444877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182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B685F02E-FF0E-834C-BF60-CD7FC4EDF8E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428203" y="6396386"/>
            <a:ext cx="4975321" cy="33860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Created/Revised </a:t>
            </a:r>
            <a:fld id="{4847C892-326B-5749-A3AF-56466FB939B3}" type="datetimeyyyy">
              <a:rPr lang="en-US" smtClean="0"/>
              <a:pPr>
                <a:spcAft>
                  <a:spcPts val="600"/>
                </a:spcAft>
              </a:pPr>
              <a:t>2024</a:t>
            </a:fld>
            <a:r>
              <a:rPr dirty="0"/>
              <a:t> </a:t>
            </a:r>
            <a:r>
              <a:rPr lang="en-US"/>
              <a:t>—</a:t>
            </a:r>
            <a:r>
              <a:rPr dirty="0"/>
              <a:t>  DC Health | Government of the District of Columbia</a:t>
            </a:r>
            <a:endParaRPr lang="en-US"/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0DD40B6E-8DF4-D575-E2B6-E23FAEF4962E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1572768" y="1687407"/>
            <a:ext cx="9768849" cy="3687741"/>
          </a:xfrm>
          <a:prstGeom prst="rect">
            <a:avLst/>
          </a:prstGeom>
          <a:noFill/>
        </p:spPr>
      </p:pic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D96E6405-564C-8C12-CCF8-E960988FA0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27201" y="577902"/>
            <a:ext cx="9514416" cy="563563"/>
          </a:xfrm>
        </p:spPr>
        <p:txBody>
          <a:bodyPr/>
          <a:lstStyle/>
          <a:p>
            <a:r>
              <a:rPr lang="en-US" dirty="0"/>
              <a:t>Perinatal HIV Cases by Year of Birth 2007-2022</a:t>
            </a:r>
          </a:p>
        </p:txBody>
      </p:sp>
    </p:spTree>
    <p:extLst>
      <p:ext uri="{BB962C8B-B14F-4D97-AF65-F5344CB8AC3E}">
        <p14:creationId xmlns:p14="http://schemas.microsoft.com/office/powerpoint/2010/main" val="281577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B685F02E-FF0E-834C-BF60-CD7FC4EDF8E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428203" y="6396386"/>
            <a:ext cx="4975321" cy="33860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Created/Revised </a:t>
            </a:r>
            <a:fld id="{4847C892-326B-5749-A3AF-56466FB939B3}" type="datetimeyyyy">
              <a:rPr lang="en-US" smtClean="0"/>
              <a:pPr>
                <a:spcAft>
                  <a:spcPts val="600"/>
                </a:spcAft>
              </a:pPr>
              <a:t>2024</a:t>
            </a:fld>
            <a:r>
              <a:rPr dirty="0"/>
              <a:t> </a:t>
            </a:r>
            <a:r>
              <a:rPr lang="en-US"/>
              <a:t>—</a:t>
            </a:r>
            <a:r>
              <a:rPr dirty="0"/>
              <a:t>  DC Health | Government of the District of Columbia</a:t>
            </a:r>
            <a:endParaRPr lang="en-US"/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AF06E6B3-230A-BC95-08FC-AE4E6EB4B5C1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3896073" y="839041"/>
            <a:ext cx="5376671" cy="5500274"/>
          </a:xfrm>
          <a:prstGeom prst="rect">
            <a:avLst/>
          </a:prstGeom>
          <a:noFill/>
        </p:spPr>
      </p:pic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CBB79649-4D1E-A278-F2EF-38894D9586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27201" y="123012"/>
            <a:ext cx="9514416" cy="563563"/>
          </a:xfrm>
        </p:spPr>
        <p:txBody>
          <a:bodyPr/>
          <a:lstStyle/>
          <a:p>
            <a:r>
              <a:rPr lang="en-US" dirty="0"/>
              <a:t>Linkage to Care</a:t>
            </a:r>
          </a:p>
        </p:txBody>
      </p:sp>
    </p:spTree>
    <p:extLst>
      <p:ext uri="{BB962C8B-B14F-4D97-AF65-F5344CB8AC3E}">
        <p14:creationId xmlns:p14="http://schemas.microsoft.com/office/powerpoint/2010/main" val="863781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B685F02E-FF0E-834C-BF60-CD7FC4EDF8E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428203" y="6396386"/>
            <a:ext cx="4975321" cy="33860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Created/Revised </a:t>
            </a:r>
            <a:fld id="{4847C892-326B-5749-A3AF-56466FB939B3}" type="datetimeyyyy">
              <a:rPr lang="en-US" smtClean="0"/>
              <a:pPr>
                <a:spcAft>
                  <a:spcPts val="600"/>
                </a:spcAft>
              </a:pPr>
              <a:t>2024</a:t>
            </a:fld>
            <a:r>
              <a:rPr dirty="0"/>
              <a:t> </a:t>
            </a:r>
            <a:r>
              <a:rPr lang="en-US"/>
              <a:t>—</a:t>
            </a:r>
            <a:r>
              <a:rPr dirty="0"/>
              <a:t>  DC Health | Government of the District of Columbia</a:t>
            </a:r>
            <a:endParaRPr lang="en-US"/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FCCC8C44-3DA0-9463-6BE5-7A89610C6017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3637811" y="758952"/>
            <a:ext cx="5580783" cy="5637434"/>
          </a:xfrm>
          <a:prstGeom prst="rect">
            <a:avLst/>
          </a:prstGeom>
          <a:noFill/>
        </p:spPr>
      </p:pic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86B17076-1324-3855-E052-E0499FA695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0995" y="296120"/>
            <a:ext cx="9514416" cy="563563"/>
          </a:xfrm>
        </p:spPr>
        <p:txBody>
          <a:bodyPr>
            <a:normAutofit/>
          </a:bodyPr>
          <a:lstStyle/>
          <a:p>
            <a:r>
              <a:rPr lang="en-US" dirty="0"/>
              <a:t>HIV Care Continuum</a:t>
            </a:r>
          </a:p>
        </p:txBody>
      </p:sp>
    </p:spTree>
    <p:extLst>
      <p:ext uri="{BB962C8B-B14F-4D97-AF65-F5344CB8AC3E}">
        <p14:creationId xmlns:p14="http://schemas.microsoft.com/office/powerpoint/2010/main" val="4245159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B685F02E-FF0E-834C-BF60-CD7FC4EDF8E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428203" y="6396386"/>
            <a:ext cx="4975321" cy="33860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Created/Revised </a:t>
            </a:r>
            <a:fld id="{4847C892-326B-5749-A3AF-56466FB939B3}" type="datetimeyyyy">
              <a:rPr lang="en-US" smtClean="0"/>
              <a:pPr>
                <a:spcAft>
                  <a:spcPts val="600"/>
                </a:spcAft>
              </a:pPr>
              <a:t>2024</a:t>
            </a:fld>
            <a:r>
              <a:rPr dirty="0"/>
              <a:t> </a:t>
            </a:r>
            <a:r>
              <a:rPr lang="en-US"/>
              <a:t>—</a:t>
            </a:r>
            <a:r>
              <a:rPr dirty="0"/>
              <a:t>  DC Health | Government of the District of Columbia</a:t>
            </a:r>
            <a:endParaRPr lang="en-US"/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1848E0FF-5986-F270-F7CB-DFDE5FB54390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3975188" y="1335371"/>
            <a:ext cx="5218442" cy="4487862"/>
          </a:xfrm>
          <a:prstGeom prst="rect">
            <a:avLst/>
          </a:prstGeom>
          <a:noFill/>
        </p:spPr>
      </p:pic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FD73DF27-3183-8196-01E6-174399DCB0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27201" y="577902"/>
            <a:ext cx="9514416" cy="563563"/>
          </a:xfrm>
        </p:spPr>
        <p:txBody>
          <a:bodyPr>
            <a:normAutofit/>
          </a:bodyPr>
          <a:lstStyle/>
          <a:p>
            <a:r>
              <a:rPr lang="en-US" sz="3000"/>
              <a:t>Hotline Caller’s Location compared to new HIV diagnoses</a:t>
            </a:r>
          </a:p>
        </p:txBody>
      </p:sp>
    </p:spTree>
    <p:extLst>
      <p:ext uri="{BB962C8B-B14F-4D97-AF65-F5344CB8AC3E}">
        <p14:creationId xmlns:p14="http://schemas.microsoft.com/office/powerpoint/2010/main" val="2647635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977A88-ECE6-6544-A71E-68E45A17F5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CDC HIV Funding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70B0E0-4A2A-7A47-B936-E97A057171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94517C-3525-D542-AAD2-66B073BF90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B685F02E-FF0E-834C-BF60-CD7FC4EDF8E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Created/Revised </a:t>
            </a:r>
            <a:fld id="{4847C892-326B-5749-A3AF-56466FB939B3}" type="datetimeyyyy">
              <a:rPr lang="en-US" smtClean="0"/>
              <a:pPr/>
              <a:t>2024</a:t>
            </a:fld>
            <a:r>
              <a:rPr dirty="0"/>
              <a:t> </a:t>
            </a:r>
            <a:r>
              <a:rPr dirty="0"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dirty="0"/>
              <a:t>  DC Health | Government of the District of Columbia</a:t>
            </a:r>
          </a:p>
        </p:txBody>
      </p:sp>
    </p:spTree>
    <p:extLst>
      <p:ext uri="{BB962C8B-B14F-4D97-AF65-F5344CB8AC3E}">
        <p14:creationId xmlns:p14="http://schemas.microsoft.com/office/powerpoint/2010/main" val="1554188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70BB92E9-22A2-5946-91B2-5C52CFF3B7C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827202" y="1342574"/>
            <a:ext cx="9514416" cy="4465318"/>
          </a:xfrm>
        </p:spPr>
        <p:txBody>
          <a:bodyPr/>
          <a:lstStyle/>
          <a:p>
            <a:r>
              <a:rPr lang="en-US" dirty="0"/>
              <a:t>PS18-1802</a:t>
            </a:r>
          </a:p>
          <a:p>
            <a:pPr lvl="1"/>
            <a:r>
              <a:rPr lang="en-US" dirty="0"/>
              <a:t>Five-year award - $7,278,946 (2018 – 2022)</a:t>
            </a:r>
          </a:p>
          <a:p>
            <a:pPr lvl="1"/>
            <a:r>
              <a:rPr lang="en-US" dirty="0"/>
              <a:t>Flat funding</a:t>
            </a:r>
          </a:p>
          <a:p>
            <a:pPr lvl="1"/>
            <a:r>
              <a:rPr lang="en-US" dirty="0"/>
              <a:t>Extended to 7/31/24</a:t>
            </a:r>
          </a:p>
          <a:p>
            <a:pPr lvl="1"/>
            <a:r>
              <a:rPr lang="en-US" dirty="0"/>
              <a:t>Funds core prevention and surveillance activities and staff</a:t>
            </a:r>
          </a:p>
          <a:p>
            <a:r>
              <a:rPr lang="en-US" dirty="0"/>
              <a:t>PS 20-2010</a:t>
            </a:r>
          </a:p>
          <a:p>
            <a:pPr lvl="1"/>
            <a:r>
              <a:rPr lang="en-US" dirty="0"/>
              <a:t>Funding to end the HIV epidemic by 2030</a:t>
            </a:r>
          </a:p>
          <a:p>
            <a:pPr lvl="1"/>
            <a:r>
              <a:rPr lang="en-US" dirty="0"/>
              <a:t>Award was for 5 years (2021 – 2025)</a:t>
            </a:r>
          </a:p>
          <a:p>
            <a:pPr lvl="1"/>
            <a:r>
              <a:rPr lang="en-US" dirty="0"/>
              <a:t>Ending early 7/31/24</a:t>
            </a:r>
          </a:p>
          <a:p>
            <a:pPr lvl="1"/>
            <a:r>
              <a:rPr lang="en-US" dirty="0"/>
              <a:t>Funding to create innovative programs to reach EHE goals</a:t>
            </a:r>
          </a:p>
          <a:p>
            <a:pPr lvl="1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D050399-3C9E-7145-ADAF-2825878749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CDC HIV Funding	</a:t>
            </a:r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B685F02E-FF0E-834C-BF60-CD7FC4EDF8E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428203" y="6396386"/>
            <a:ext cx="4975321" cy="338602"/>
          </a:xfrm>
        </p:spPr>
        <p:txBody>
          <a:bodyPr/>
          <a:lstStyle/>
          <a:p>
            <a:r>
              <a:rPr lang="en-US" dirty="0"/>
              <a:t>Created/Revised </a:t>
            </a:r>
            <a:fld id="{4847C892-326B-5749-A3AF-56466FB939B3}" type="datetimeyyyy">
              <a:rPr lang="en-US" smtClean="0"/>
              <a:pPr/>
              <a:t>2024</a:t>
            </a:fld>
            <a:r>
              <a:rPr dirty="0"/>
              <a:t> </a:t>
            </a:r>
            <a:r>
              <a:rPr dirty="0"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dirty="0"/>
              <a:t>  DC Health | Government of the District of Columbia</a:t>
            </a:r>
          </a:p>
        </p:txBody>
      </p:sp>
    </p:spTree>
    <p:extLst>
      <p:ext uri="{BB962C8B-B14F-4D97-AF65-F5344CB8AC3E}">
        <p14:creationId xmlns:p14="http://schemas.microsoft.com/office/powerpoint/2010/main" val="3949962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70BB92E9-22A2-5946-91B2-5C52CFF3B7CC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/>
              <a:t>Innovation stalls</a:t>
            </a:r>
          </a:p>
          <a:p>
            <a:r>
              <a:rPr lang="en-US" dirty="0"/>
              <a:t>Limited </a:t>
            </a:r>
            <a:r>
              <a:rPr lang="en-US"/>
              <a:t>services available</a:t>
            </a:r>
            <a:endParaRPr lang="en-US" dirty="0"/>
          </a:p>
          <a:p>
            <a:r>
              <a:rPr lang="en-US" dirty="0"/>
              <a:t>Staff decreases</a:t>
            </a:r>
          </a:p>
          <a:p>
            <a:r>
              <a:rPr lang="en-US" dirty="0"/>
              <a:t>Difficulty hiring</a:t>
            </a:r>
          </a:p>
          <a:p>
            <a:r>
              <a:rPr lang="en-US" dirty="0"/>
              <a:t>Service caps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D050399-3C9E-7145-ADAF-2825878749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Effects of Flat and Decreased Funding	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3A4880E-FB6A-F649-B11A-6B3775FE71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B685F02E-FF0E-834C-BF60-CD7FC4EDF8E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428203" y="6396386"/>
            <a:ext cx="4975321" cy="338602"/>
          </a:xfrm>
        </p:spPr>
        <p:txBody>
          <a:bodyPr/>
          <a:lstStyle/>
          <a:p>
            <a:r>
              <a:rPr lang="en-US" dirty="0"/>
              <a:t>Created/Revised </a:t>
            </a:r>
            <a:fld id="{4847C892-326B-5749-A3AF-56466FB939B3}" type="datetimeyyyy">
              <a:rPr lang="en-US" smtClean="0"/>
              <a:pPr/>
              <a:t>2024</a:t>
            </a:fld>
            <a:r>
              <a:rPr dirty="0"/>
              <a:t> </a:t>
            </a:r>
            <a:r>
              <a:rPr dirty="0"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dirty="0"/>
              <a:t>  DC Health | Government of the District of Columbia</a:t>
            </a:r>
          </a:p>
        </p:txBody>
      </p:sp>
    </p:spTree>
    <p:extLst>
      <p:ext uri="{BB962C8B-B14F-4D97-AF65-F5344CB8AC3E}">
        <p14:creationId xmlns:p14="http://schemas.microsoft.com/office/powerpoint/2010/main" val="1115038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3335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B685F02E-FF0E-834C-BF60-CD7FC4EDF8E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629875" y="6438918"/>
            <a:ext cx="3263621" cy="338602"/>
          </a:xfrm>
        </p:spPr>
        <p:txBody>
          <a:bodyPr/>
          <a:lstStyle/>
          <a:p>
            <a:r>
              <a:rPr lang="en-US" sz="800" dirty="0"/>
              <a:t>Created/Revised </a:t>
            </a:r>
            <a:fld id="{4847C892-326B-5749-A3AF-56466FB939B3}" type="datetimeyyyy">
              <a:rPr lang="en-US" sz="800" smtClean="0"/>
              <a:pPr/>
              <a:t>2024</a:t>
            </a:fld>
            <a:r>
              <a:rPr sz="800" dirty="0"/>
              <a:t> </a:t>
            </a:r>
            <a:r>
              <a:rPr sz="800" dirty="0"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sz="800" dirty="0"/>
              <a:t>  DC Health | Government of the District of Columbia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4EEE70E-2BB3-D14E-A9C4-CECB13C374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Agenda	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607339F-CB39-1146-89E6-A742BA8172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Programs</a:t>
            </a:r>
          </a:p>
          <a:p>
            <a:r>
              <a:rPr lang="en-US" dirty="0"/>
              <a:t>Outcomes</a:t>
            </a:r>
          </a:p>
          <a:p>
            <a:r>
              <a:rPr lang="en-US" dirty="0"/>
              <a:t>Funding</a:t>
            </a:r>
          </a:p>
        </p:txBody>
      </p:sp>
    </p:spTree>
    <p:extLst>
      <p:ext uri="{BB962C8B-B14F-4D97-AF65-F5344CB8AC3E}">
        <p14:creationId xmlns:p14="http://schemas.microsoft.com/office/powerpoint/2010/main" val="877794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B685F02E-FF0E-834C-BF60-CD7FC4EDF8E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428203" y="6407019"/>
            <a:ext cx="4975321" cy="338602"/>
          </a:xfrm>
        </p:spPr>
        <p:txBody>
          <a:bodyPr/>
          <a:lstStyle/>
          <a:p>
            <a:r>
              <a:rPr lang="en-US" dirty="0"/>
              <a:t>Created/Revised </a:t>
            </a:r>
            <a:fld id="{4847C892-326B-5749-A3AF-56466FB939B3}" type="datetimeyyyy">
              <a:rPr lang="en-US" smtClean="0"/>
              <a:pPr/>
              <a:t>2024</a:t>
            </a:fld>
            <a:r>
              <a:rPr dirty="0"/>
              <a:t> </a:t>
            </a:r>
            <a:r>
              <a:rPr dirty="0"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dirty="0"/>
              <a:t>  DC Health | Government of the District of Columbia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0B8B218-5C9F-FB42-A65E-0D75BD37AB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CDC Funded Programs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18667DF-FFC9-F94C-8B3D-8539653D01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08E1C95-C5B9-794A-B572-D2A15FCD22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335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B685F02E-FF0E-834C-BF60-CD7FC4EDF8E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428203" y="6396386"/>
            <a:ext cx="4975321" cy="338602"/>
          </a:xfrm>
        </p:spPr>
        <p:txBody>
          <a:bodyPr/>
          <a:lstStyle/>
          <a:p>
            <a:r>
              <a:rPr lang="en-US" dirty="0"/>
              <a:t>Created/Revised </a:t>
            </a:r>
            <a:fld id="{4847C892-326B-5749-A3AF-56466FB939B3}" type="datetimeyyyy">
              <a:rPr lang="en-US" smtClean="0"/>
              <a:pPr/>
              <a:t>2024</a:t>
            </a:fld>
            <a:r>
              <a:rPr dirty="0"/>
              <a:t> </a:t>
            </a:r>
            <a:r>
              <a:rPr dirty="0"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dirty="0"/>
              <a:t>  DC Health | Government of the District of Columbia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9F51A7E-C94A-2943-A7B9-0885FFD7508B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/>
              <a:t>Surveillance</a:t>
            </a:r>
          </a:p>
          <a:p>
            <a:pPr lvl="1"/>
            <a:r>
              <a:rPr lang="en-US" dirty="0"/>
              <a:t>Epidemiology</a:t>
            </a:r>
          </a:p>
          <a:p>
            <a:pPr lvl="1"/>
            <a:r>
              <a:rPr lang="en-US" dirty="0"/>
              <a:t>Data Analysis</a:t>
            </a:r>
          </a:p>
          <a:p>
            <a:pPr lvl="1"/>
            <a:r>
              <a:rPr lang="en-US" dirty="0"/>
              <a:t>Reporting</a:t>
            </a:r>
          </a:p>
          <a:p>
            <a:pPr lvl="1"/>
            <a:r>
              <a:rPr lang="en-US" dirty="0"/>
              <a:t>Outbreak Response Planning</a:t>
            </a:r>
          </a:p>
          <a:p>
            <a:r>
              <a:rPr lang="en-US" dirty="0"/>
              <a:t>Disease Intervention</a:t>
            </a:r>
          </a:p>
          <a:p>
            <a:pPr lvl="1"/>
            <a:r>
              <a:rPr lang="en-US" dirty="0"/>
              <a:t>Partner Services</a:t>
            </a:r>
          </a:p>
          <a:p>
            <a:pPr lvl="1"/>
            <a:r>
              <a:rPr lang="en-US" dirty="0"/>
              <a:t>Case Investigation</a:t>
            </a:r>
          </a:p>
          <a:p>
            <a:r>
              <a:rPr lang="en-US" dirty="0"/>
              <a:t>Perinatal HIV Care Coordination</a:t>
            </a:r>
          </a:p>
          <a:p>
            <a:r>
              <a:rPr lang="en-US" dirty="0"/>
              <a:t>PrEP Initiation</a:t>
            </a:r>
          </a:p>
          <a:p>
            <a:pPr lvl="1"/>
            <a:r>
              <a:rPr lang="en-US" dirty="0"/>
              <a:t>Oral or injectable available</a:t>
            </a:r>
          </a:p>
          <a:p>
            <a:pPr lvl="1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8C2DDD2-0947-E842-AD69-62156F31FB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Core Programs</a:t>
            </a:r>
          </a:p>
        </p:txBody>
      </p:sp>
    </p:spTree>
    <p:extLst>
      <p:ext uri="{BB962C8B-B14F-4D97-AF65-F5344CB8AC3E}">
        <p14:creationId xmlns:p14="http://schemas.microsoft.com/office/powerpoint/2010/main" val="2255237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B685F02E-FF0E-834C-BF60-CD7FC4EDF8E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428203" y="6396386"/>
            <a:ext cx="4975321" cy="338602"/>
          </a:xfrm>
        </p:spPr>
        <p:txBody>
          <a:bodyPr/>
          <a:lstStyle/>
          <a:p>
            <a:r>
              <a:rPr lang="en-US" dirty="0"/>
              <a:t>Created/Revised </a:t>
            </a:r>
            <a:fld id="{4847C892-326B-5749-A3AF-56466FB939B3}" type="datetimeyyyy">
              <a:rPr lang="en-US" smtClean="0"/>
              <a:pPr/>
              <a:t>2024</a:t>
            </a:fld>
            <a:r>
              <a:rPr dirty="0"/>
              <a:t> </a:t>
            </a:r>
            <a:r>
              <a:rPr dirty="0"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dirty="0"/>
              <a:t>  DC Health | Government of the District of Columbia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9F51A7E-C94A-2943-A7B9-0885FFD7508B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/>
              <a:t>HIV Testing</a:t>
            </a:r>
          </a:p>
          <a:p>
            <a:pPr lvl="1"/>
            <a:r>
              <a:rPr lang="en-US" dirty="0"/>
              <a:t>Funded community partners</a:t>
            </a:r>
          </a:p>
          <a:p>
            <a:pPr lvl="2"/>
            <a:r>
              <a:rPr lang="en-US" dirty="0"/>
              <a:t>CBOs</a:t>
            </a:r>
          </a:p>
          <a:p>
            <a:pPr lvl="2"/>
            <a:r>
              <a:rPr lang="en-US" dirty="0"/>
              <a:t>FQHCs</a:t>
            </a:r>
          </a:p>
          <a:p>
            <a:pPr lvl="2"/>
            <a:r>
              <a:rPr lang="en-US" dirty="0"/>
              <a:t>Academic Clinics</a:t>
            </a:r>
          </a:p>
          <a:p>
            <a:r>
              <a:rPr lang="en-US" dirty="0"/>
              <a:t>Linkage to Care</a:t>
            </a:r>
          </a:p>
          <a:p>
            <a:pPr lvl="1"/>
            <a:r>
              <a:rPr lang="en-US" dirty="0"/>
              <a:t>Red Carpet Program</a:t>
            </a:r>
          </a:p>
          <a:p>
            <a:pPr lvl="1"/>
            <a:r>
              <a:rPr lang="en-US" dirty="0"/>
              <a:t>Data to Care</a:t>
            </a:r>
          </a:p>
          <a:p>
            <a:r>
              <a:rPr lang="en-US" dirty="0"/>
              <a:t>Education</a:t>
            </a:r>
          </a:p>
          <a:p>
            <a:pPr lvl="1"/>
            <a:r>
              <a:rPr lang="en-US" dirty="0"/>
              <a:t>Targeted health education/risk reduction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8C2DDD2-0947-E842-AD69-62156F31FB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Core Programs </a:t>
            </a:r>
          </a:p>
        </p:txBody>
      </p:sp>
    </p:spTree>
    <p:extLst>
      <p:ext uri="{BB962C8B-B14F-4D97-AF65-F5344CB8AC3E}">
        <p14:creationId xmlns:p14="http://schemas.microsoft.com/office/powerpoint/2010/main" val="3404247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B685F02E-FF0E-834C-BF60-CD7FC4EDF8E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428203" y="6396386"/>
            <a:ext cx="4975321" cy="338602"/>
          </a:xfrm>
        </p:spPr>
        <p:txBody>
          <a:bodyPr/>
          <a:lstStyle/>
          <a:p>
            <a:r>
              <a:rPr lang="en-US" dirty="0"/>
              <a:t>Created/Revised </a:t>
            </a:r>
            <a:fld id="{4847C892-326B-5749-A3AF-56466FB939B3}" type="datetimeyyyy">
              <a:rPr lang="en-US" smtClean="0"/>
              <a:pPr/>
              <a:t>2024</a:t>
            </a:fld>
            <a:r>
              <a:rPr dirty="0"/>
              <a:t> </a:t>
            </a:r>
            <a:r>
              <a:rPr dirty="0"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dirty="0"/>
              <a:t>  DC Health | Government of the District of Columbia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9F51A7E-C94A-2943-A7B9-0885FFD7508B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/>
              <a:t>PrEP Housing</a:t>
            </a:r>
          </a:p>
          <a:p>
            <a:pPr lvl="1"/>
            <a:r>
              <a:rPr lang="en-US" dirty="0"/>
              <a:t>SGL young men of color</a:t>
            </a:r>
          </a:p>
          <a:p>
            <a:pPr lvl="1"/>
            <a:r>
              <a:rPr lang="en-US" dirty="0"/>
              <a:t>2 year program</a:t>
            </a:r>
          </a:p>
          <a:p>
            <a:pPr lvl="1"/>
            <a:r>
              <a:rPr lang="en-US" dirty="0"/>
              <a:t>Intensive case management and employment counseling/training</a:t>
            </a:r>
          </a:p>
          <a:p>
            <a:pPr lvl="1"/>
            <a:r>
              <a:rPr lang="en-US" dirty="0"/>
              <a:t>Partners with other programs to provide wrap around services</a:t>
            </a:r>
          </a:p>
          <a:p>
            <a:r>
              <a:rPr lang="en-US" dirty="0"/>
              <a:t>Get Checked DC</a:t>
            </a:r>
          </a:p>
          <a:p>
            <a:pPr lvl="1"/>
            <a:r>
              <a:rPr lang="en-US" dirty="0"/>
              <a:t>Express Clinic</a:t>
            </a:r>
          </a:p>
          <a:p>
            <a:pPr lvl="2"/>
            <a:r>
              <a:rPr lang="en-US" dirty="0"/>
              <a:t>Walk-in lab testing</a:t>
            </a:r>
          </a:p>
          <a:p>
            <a:pPr lvl="2"/>
            <a:r>
              <a:rPr lang="en-US" dirty="0"/>
              <a:t>Walk-in self test collection</a:t>
            </a:r>
          </a:p>
          <a:p>
            <a:pPr lvl="1"/>
            <a:r>
              <a:rPr lang="en-US" dirty="0"/>
              <a:t>Self Testing </a:t>
            </a:r>
          </a:p>
          <a:p>
            <a:pPr lvl="2"/>
            <a:r>
              <a:rPr lang="en-US" dirty="0"/>
              <a:t>STI and/or HIV tests mailed to residents</a:t>
            </a:r>
          </a:p>
          <a:p>
            <a:pPr lvl="1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8C2DDD2-0947-E842-AD69-62156F31FB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Innovative Programs	</a:t>
            </a:r>
          </a:p>
        </p:txBody>
      </p:sp>
    </p:spTree>
    <p:extLst>
      <p:ext uri="{BB962C8B-B14F-4D97-AF65-F5344CB8AC3E}">
        <p14:creationId xmlns:p14="http://schemas.microsoft.com/office/powerpoint/2010/main" val="2345407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B685F02E-FF0E-834C-BF60-CD7FC4EDF8E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428203" y="6396386"/>
            <a:ext cx="4975321" cy="338602"/>
          </a:xfrm>
        </p:spPr>
        <p:txBody>
          <a:bodyPr/>
          <a:lstStyle/>
          <a:p>
            <a:r>
              <a:rPr lang="en-US" dirty="0"/>
              <a:t>Created/Revised </a:t>
            </a:r>
            <a:fld id="{4847C892-326B-5749-A3AF-56466FB939B3}" type="datetimeyyyy">
              <a:rPr lang="en-US" smtClean="0"/>
              <a:pPr/>
              <a:t>2024</a:t>
            </a:fld>
            <a:r>
              <a:rPr dirty="0"/>
              <a:t> </a:t>
            </a:r>
            <a:r>
              <a:rPr dirty="0"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dirty="0"/>
              <a:t>  DC Health | Government of the District of Columbia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9F51A7E-C94A-2943-A7B9-0885FFD7508B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/>
              <a:t>PEP Hotline</a:t>
            </a:r>
          </a:p>
          <a:p>
            <a:pPr lvl="1"/>
            <a:r>
              <a:rPr lang="en-US" dirty="0"/>
              <a:t>Available 24/7</a:t>
            </a:r>
          </a:p>
          <a:p>
            <a:endParaRPr lang="en-US" dirty="0"/>
          </a:p>
          <a:p>
            <a:r>
              <a:rPr lang="en-US" dirty="0"/>
              <a:t>Status Neutral Programs</a:t>
            </a:r>
          </a:p>
          <a:p>
            <a:pPr lvl="1"/>
            <a:r>
              <a:rPr lang="en-US" dirty="0"/>
              <a:t>Blended funding</a:t>
            </a:r>
          </a:p>
          <a:p>
            <a:pPr lvl="1"/>
            <a:r>
              <a:rPr lang="en-US" dirty="0"/>
              <a:t>No wrong door approach</a:t>
            </a:r>
          </a:p>
          <a:p>
            <a:pPr lvl="1"/>
            <a:r>
              <a:rPr lang="en-US" dirty="0"/>
              <a:t>Increased retention and engagement in care</a:t>
            </a:r>
          </a:p>
          <a:p>
            <a:pPr lvl="2"/>
            <a:r>
              <a:rPr lang="en-US" dirty="0"/>
              <a:t>Wellness Services</a:t>
            </a:r>
          </a:p>
          <a:p>
            <a:pPr lvl="2"/>
            <a:r>
              <a:rPr lang="en-US" dirty="0"/>
              <a:t>Data to Action</a:t>
            </a:r>
          </a:p>
          <a:p>
            <a:pPr lvl="2"/>
            <a:r>
              <a:rPr lang="en-US" dirty="0"/>
              <a:t>Clinical Care Coordination</a:t>
            </a:r>
          </a:p>
          <a:p>
            <a:pPr lvl="2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8C2DDD2-0947-E842-AD69-62156F31FB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Innovative Programs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4BCEEB-2EB6-C972-FD31-82C087E28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4009" y="577902"/>
            <a:ext cx="1759515" cy="17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306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AE5484-0208-FA4A-A6B0-666EC9FF5D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Outcomes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F5F5194-E22C-0746-93B3-6C0D61D416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60A50AF-5809-B64F-BEAA-FE84E18786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B685F02E-FF0E-834C-BF60-CD7FC4EDF8E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262926" y="6357438"/>
            <a:ext cx="4975321" cy="338602"/>
          </a:xfrm>
        </p:spPr>
        <p:txBody>
          <a:bodyPr/>
          <a:lstStyle/>
          <a:p>
            <a:r>
              <a:rPr lang="en-US" dirty="0"/>
              <a:t>Created/Revised </a:t>
            </a:r>
            <a:fld id="{4847C892-326B-5749-A3AF-56466FB939B3}" type="datetimeyyyy">
              <a:rPr lang="en-US" smtClean="0"/>
              <a:pPr/>
              <a:t>2024</a:t>
            </a:fld>
            <a:r>
              <a:rPr dirty="0"/>
              <a:t> </a:t>
            </a:r>
            <a:r>
              <a:rPr dirty="0"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dirty="0"/>
              <a:t>  DC Health | Government of the District of Columbia</a:t>
            </a:r>
          </a:p>
        </p:txBody>
      </p:sp>
    </p:spTree>
    <p:extLst>
      <p:ext uri="{BB962C8B-B14F-4D97-AF65-F5344CB8AC3E}">
        <p14:creationId xmlns:p14="http://schemas.microsoft.com/office/powerpoint/2010/main" val="452337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B685F02E-FF0E-834C-BF60-CD7FC4EDF8E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428203" y="6396386"/>
            <a:ext cx="4975321" cy="33860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Created/Revised </a:t>
            </a:r>
            <a:fld id="{4847C892-326B-5749-A3AF-56466FB939B3}" type="datetimeyyyy">
              <a:rPr lang="en-US" smtClean="0"/>
              <a:pPr>
                <a:spcAft>
                  <a:spcPts val="600"/>
                </a:spcAft>
              </a:pPr>
              <a:t>2024</a:t>
            </a:fld>
            <a:r>
              <a:rPr dirty="0"/>
              <a:t> </a:t>
            </a:r>
            <a:r>
              <a:rPr lang="en-US"/>
              <a:t>—</a:t>
            </a:r>
            <a:r>
              <a:rPr dirty="0"/>
              <a:t>  DC Health | Government of the District of Columbia</a:t>
            </a:r>
            <a:endParaRPr lang="en-US"/>
          </a:p>
        </p:txBody>
      </p:sp>
      <p:pic>
        <p:nvPicPr>
          <p:cNvPr id="2" name="Content Placeholder 1" descr="A graph of a disease&#10;&#10;Description automatically generated with medium confidence">
            <a:extLst>
              <a:ext uri="{FF2B5EF4-FFF2-40B4-BE49-F238E27FC236}">
                <a16:creationId xmlns:a16="http://schemas.microsoft.com/office/drawing/2014/main" id="{6E1F9F3C-489C-5F31-6DB2-D465A5F85701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1909552" y="1570262"/>
            <a:ext cx="9349714" cy="4487862"/>
          </a:xfrm>
          <a:prstGeom prst="rect">
            <a:avLst/>
          </a:prstGeom>
          <a:noFill/>
        </p:spPr>
      </p:pic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2465B222-9057-C8AF-4CD3-C3F09C9DB8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27201" y="577902"/>
            <a:ext cx="9514416" cy="563563"/>
          </a:xfrm>
        </p:spPr>
        <p:txBody>
          <a:bodyPr/>
          <a:lstStyle/>
          <a:p>
            <a:r>
              <a:rPr lang="en-US" dirty="0"/>
              <a:t>Newly Diagnosed HIV Cases, Deaths, and Living HIV Cases, by Year, District of Columbia, 1983-2022</a:t>
            </a:r>
          </a:p>
        </p:txBody>
      </p:sp>
    </p:spTree>
    <p:extLst>
      <p:ext uri="{BB962C8B-B14F-4D97-AF65-F5344CB8AC3E}">
        <p14:creationId xmlns:p14="http://schemas.microsoft.com/office/powerpoint/2010/main" val="4144997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C Health">
      <a:dk1>
        <a:srgbClr val="000000"/>
      </a:dk1>
      <a:lt1>
        <a:srgbClr val="FFFFFF"/>
      </a:lt1>
      <a:dk2>
        <a:srgbClr val="BD1F24"/>
      </a:dk2>
      <a:lt2>
        <a:srgbClr val="55595C"/>
      </a:lt2>
      <a:accent1>
        <a:srgbClr val="791214"/>
      </a:accent1>
      <a:accent2>
        <a:srgbClr val="002A3A"/>
      </a:accent2>
      <a:accent3>
        <a:srgbClr val="378FAC"/>
      </a:accent3>
      <a:accent4>
        <a:srgbClr val="708A41"/>
      </a:accent4>
      <a:accent5>
        <a:srgbClr val="D8AA28"/>
      </a:accent5>
      <a:accent6>
        <a:srgbClr val="8C888B"/>
      </a:accent6>
      <a:hlink>
        <a:srgbClr val="ABA7AB"/>
      </a:hlink>
      <a:folHlink>
        <a:srgbClr val="E5E6E4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XX-DCH_PPT Template_Grey_Blue_Widescreen" id="{5BDD465B-67A5-5C4E-9E82-CB385EF3C6EB}" vid="{9D6DD53E-D4C2-B04C-8245-E038256CCC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1EB65D6E2D3949A62E27FEE745B381" ma:contentTypeVersion="19" ma:contentTypeDescription="Create a new document." ma:contentTypeScope="" ma:versionID="23fec0c6f8264d6e949a50f723379737">
  <xsd:schema xmlns:xsd="http://www.w3.org/2001/XMLSchema" xmlns:xs="http://www.w3.org/2001/XMLSchema" xmlns:p="http://schemas.microsoft.com/office/2006/metadata/properties" xmlns:ns2="387fdb63-138b-4ef9-8353-9e86d13646ee" xmlns:ns3="c1d0ad4c-e697-4b5d-b94b-fd8084d3a694" xmlns:ns4="606bcb79-fb5e-4698-be89-851978738fb0" targetNamespace="http://schemas.microsoft.com/office/2006/metadata/properties" ma:root="true" ma:fieldsID="9ab8a3762e609b3326f84a94f19a2c54" ns2:_="" ns3:_="" ns4:_="">
    <xsd:import namespace="387fdb63-138b-4ef9-8353-9e86d13646ee"/>
    <xsd:import namespace="c1d0ad4c-e697-4b5d-b94b-fd8084d3a694"/>
    <xsd:import namespace="606bcb79-fb5e-4698-be89-851978738f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4:TaxCatchAll" minOccurs="0"/>
                <xsd:element ref="ns2:lcf76f155ced4ddcb4097134ff3c332f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7fdb63-138b-4ef9-8353-9e86d13646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b3549e45-1cf5-44e0-acae-db85769a36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d0ad4c-e697-4b5d-b94b-fd8084d3a69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6bcb79-fb5e-4698-be89-851978738fb0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c16e6ac1-a7e5-4e44-8688-a502dfef7f1a}" ma:internalName="TaxCatchAll" ma:showField="CatchAllData" ma:web="606bcb79-fb5e-4698-be89-851978738f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06bcb79-fb5e-4698-be89-851978738fb0" xsi:nil="true"/>
    <lcf76f155ced4ddcb4097134ff3c332f xmlns="387fdb63-138b-4ef9-8353-9e86d13646e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37F9669-0757-430D-9B8D-DB18FBF443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7fdb63-138b-4ef9-8353-9e86d13646ee"/>
    <ds:schemaRef ds:uri="c1d0ad4c-e697-4b5d-b94b-fd8084d3a694"/>
    <ds:schemaRef ds:uri="606bcb79-fb5e-4698-be89-851978738f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BAB68B-D392-4DDA-9CF8-28236BE7E8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230833-6AF2-4638-9A1F-E91D26A6D841}">
  <ds:schemaRefs>
    <ds:schemaRef ds:uri="http://purl.org/dc/elements/1.1/"/>
    <ds:schemaRef ds:uri="387fdb63-138b-4ef9-8353-9e86d13646ee"/>
    <ds:schemaRef ds:uri="http://purl.org/dc/terms/"/>
    <ds:schemaRef ds:uri="http://purl.org/dc/dcmitype/"/>
    <ds:schemaRef ds:uri="c1d0ad4c-e697-4b5d-b94b-fd8084d3a694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606bcb79-fb5e-4698-be89-851978738fb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</TotalTime>
  <Words>530</Words>
  <Application>Microsoft Office PowerPoint</Application>
  <PresentationFormat>Widescreen</PresentationFormat>
  <Paragraphs>96</Paragraphs>
  <Slides>18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.Lucida Grande UI Regular</vt:lpstr>
      <vt:lpstr>Arial</vt:lpstr>
      <vt:lpstr>Calibri</vt:lpstr>
      <vt:lpstr>Calibri Light</vt:lpstr>
      <vt:lpstr>Courier New</vt:lpstr>
      <vt:lpstr>Monaco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Ahern, Katherine (DOH)</dc:creator>
  <cp:lastModifiedBy>Barnes, Clover (DOH)</cp:lastModifiedBy>
  <cp:revision>5</cp:revision>
  <cp:lastPrinted>2020-11-09T20:37:40Z</cp:lastPrinted>
  <dcterms:created xsi:type="dcterms:W3CDTF">2023-04-12T19:27:21Z</dcterms:created>
  <dcterms:modified xsi:type="dcterms:W3CDTF">2024-06-04T04:44:41Z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0x010100641EB65D6E2D3949A62E27FEE745B381</vt:lpwstr>
  </property>
</Properties>
</file>