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8" r:id="rId7"/>
    <p:sldMasterId id="2147483720" r:id="rId8"/>
  </p:sldMasterIdLst>
  <p:notesMasterIdLst>
    <p:notesMasterId r:id="rId19"/>
  </p:notesMasterIdLst>
  <p:sldIdLst>
    <p:sldId id="399" r:id="rId9"/>
    <p:sldId id="2605" r:id="rId10"/>
    <p:sldId id="2606" r:id="rId11"/>
    <p:sldId id="2607" r:id="rId12"/>
    <p:sldId id="2608" r:id="rId13"/>
    <p:sldId id="258" r:id="rId14"/>
    <p:sldId id="6292" r:id="rId15"/>
    <p:sldId id="257" r:id="rId16"/>
    <p:sldId id="2579" r:id="rId17"/>
    <p:sldId id="2588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FB14C-A21C-3670-20EE-203E8F11F747}" name="Kevin Herwig" initials="KH" userId="S::kherwig@hivhep.org::9e85c849-713d-48e6-b61a-9e174c105aeb" providerId="AD"/>
  <p188:author id="{E2B2888C-254A-0F68-1986-7D27089B2EA5}" name="Carl Schmid" initials="CS" userId="6a2ff08eeec9c73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30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11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ivheppolicy-my.sharepoint.com/personal/mknaapen_hivhep_org/Documents/Hill%20Briefing%20CDC%20HIV%20Prevention%20June%204/Charts%20for%20Carl's%20PPT%20for%20CDC%20brief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Domestic CDC HIV Funding (2014-24)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'[Charts for Carl''s PPT for CDC briefing.xlsx]CDC funding over time'!$B$1</c:f>
              <c:strCache>
                <c:ptCount val="1"/>
                <c:pt idx="0">
                  <c:v>Base CDC $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6B-496E-AF6C-77B60DAC4AB8}"/>
                </c:ext>
              </c:extLst>
            </c:dLbl>
            <c:dLbl>
              <c:idx val="10"/>
              <c:layout>
                <c:manualLayout>
                  <c:x val="-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B-496E-AF6C-77B60DAC4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'[Charts for Carl''s PPT for CDC briefing.xlsx]CDC funding over time'!$A$2:$A$12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'[Charts for Carl''s PPT for CDC briefing.xlsx]CDC funding over time'!$B$2:$B$12</c:f>
              <c:numCache>
                <c:formatCode>General</c:formatCode>
                <c:ptCount val="11"/>
                <c:pt idx="0">
                  <c:v>789</c:v>
                </c:pt>
                <c:pt idx="1">
                  <c:v>787</c:v>
                </c:pt>
                <c:pt idx="2">
                  <c:v>789</c:v>
                </c:pt>
                <c:pt idx="3">
                  <c:v>789</c:v>
                </c:pt>
                <c:pt idx="4">
                  <c:v>786</c:v>
                </c:pt>
                <c:pt idx="5">
                  <c:v>789</c:v>
                </c:pt>
                <c:pt idx="6">
                  <c:v>789</c:v>
                </c:pt>
                <c:pt idx="7">
                  <c:v>790</c:v>
                </c:pt>
                <c:pt idx="8">
                  <c:v>792</c:v>
                </c:pt>
                <c:pt idx="9">
                  <c:v>794</c:v>
                </c:pt>
                <c:pt idx="10">
                  <c:v>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6B-496E-AF6C-77B60DAC4AB8}"/>
            </c:ext>
          </c:extLst>
        </c:ser>
        <c:ser>
          <c:idx val="1"/>
          <c:order val="1"/>
          <c:tx>
            <c:strRef>
              <c:f>'[Charts for Carl''s PPT for CDC briefing.xlsx]CDC funding over time'!$C$1</c:f>
              <c:strCache>
                <c:ptCount val="1"/>
                <c:pt idx="0">
                  <c:v>EHE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6B-496E-AF6C-77B60DAC4A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6B-496E-AF6C-77B60DAC4A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6B-496E-AF6C-77B60DAC4A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6B-496E-AF6C-77B60DAC4A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6B-496E-AF6C-77B60DAC4A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6B-496E-AF6C-77B60DAC4AB8}"/>
                </c:ext>
              </c:extLst>
            </c:dLbl>
            <c:dLbl>
              <c:idx val="6"/>
              <c:layout>
                <c:manualLayout>
                  <c:x val="0"/>
                  <c:y val="1.407421970583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6B-496E-AF6C-77B60DAC4AB8}"/>
                </c:ext>
              </c:extLst>
            </c:dLbl>
            <c:dLbl>
              <c:idx val="7"/>
              <c:layout>
                <c:manualLayout>
                  <c:x val="-1.2820512820512821E-3"/>
                  <c:y val="1.91856114985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6B-496E-AF6C-77B60DAC4AB8}"/>
                </c:ext>
              </c:extLst>
            </c:dLbl>
            <c:dLbl>
              <c:idx val="8"/>
              <c:layout>
                <c:manualLayout>
                  <c:x val="2.7777777777777779E-3"/>
                  <c:y val="2.32596756194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6B-496E-AF6C-77B60DAC4AB8}"/>
                </c:ext>
              </c:extLst>
            </c:dLbl>
            <c:dLbl>
              <c:idx val="9"/>
              <c:layout>
                <c:manualLayout>
                  <c:x val="-7.6923076923076927E-3"/>
                  <c:y val="3.04448741105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6B-496E-AF6C-77B60DAC4AB8}"/>
                </c:ext>
              </c:extLst>
            </c:dLbl>
            <c:dLbl>
              <c:idx val="10"/>
              <c:layout>
                <c:manualLayout>
                  <c:x val="-2.3717948717948717E-2"/>
                  <c:y val="2.685227486495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6B-496E-AF6C-77B60DAC4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'[Charts for Carl''s PPT for CDC briefing.xlsx]CDC funding over time'!$A$2:$A$12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'[Charts for Carl''s PPT for CDC briefing.xlsx]CDC funding over time'!$C$2:$C$12</c:f>
              <c:numCache>
                <c:formatCode>General</c:formatCode>
                <c:ptCount val="11"/>
                <c:pt idx="6">
                  <c:v>140</c:v>
                </c:pt>
                <c:pt idx="7">
                  <c:v>175</c:v>
                </c:pt>
                <c:pt idx="8">
                  <c:v>195</c:v>
                </c:pt>
                <c:pt idx="9">
                  <c:v>220</c:v>
                </c:pt>
                <c:pt idx="10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6B-496E-AF6C-77B60DAC4A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84373599"/>
        <c:axId val="1684376479"/>
      </c:areaChart>
      <c:catAx>
        <c:axId val="1684373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76479"/>
        <c:crosses val="autoZero"/>
        <c:auto val="1"/>
        <c:lblAlgn val="ctr"/>
        <c:lblOffset val="100"/>
        <c:noMultiLvlLbl val="0"/>
      </c:catAx>
      <c:valAx>
        <c:axId val="168437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</a:t>
                </a:r>
                <a:r>
                  <a:rPr lang="en-US" sz="1400" dirty="0"/>
                  <a:t>Millions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735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93310485062927"/>
          <c:y val="0.88434392713033882"/>
          <c:w val="0.19813379029874151"/>
          <c:h val="0.10086599588556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006204216383075E-2"/>
          <c:y val="5.8723627667191851E-2"/>
          <c:w val="0.88991124040410963"/>
          <c:h val="0.91226741862635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CDC</c:v>
                </c:pt>
              </c:strCache>
            </c:strRef>
          </c:tx>
          <c:spPr>
            <a:solidFill>
              <a:srgbClr val="00788A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4"/>
                <c:pt idx="0">
                  <c:v>FY20</c:v>
                </c:pt>
                <c:pt idx="1">
                  <c:v>FY21 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</c:v>
                </c:pt>
                <c:pt idx="1">
                  <c:v>175</c:v>
                </c:pt>
                <c:pt idx="2">
                  <c:v>195</c:v>
                </c:pt>
                <c:pt idx="3">
                  <c:v>220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2-4F40-8E2C-77FB33919B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Requested</c:v>
                </c:pt>
              </c:strCache>
            </c:strRef>
          </c:tx>
          <c:spPr>
            <a:solidFill>
              <a:srgbClr val="9A4E9E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4"/>
                <c:pt idx="0">
                  <c:v>FY20</c:v>
                </c:pt>
                <c:pt idx="1">
                  <c:v>FY21 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140</c:v>
                </c:pt>
                <c:pt idx="1">
                  <c:v>371</c:v>
                </c:pt>
                <c:pt idx="2">
                  <c:v>275</c:v>
                </c:pt>
                <c:pt idx="3">
                  <c:v>310</c:v>
                </c:pt>
                <c:pt idx="4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2-4F40-8E2C-77FB33919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00"/>
        <c:shape val="box"/>
        <c:axId val="1324057199"/>
        <c:axId val="1323668783"/>
        <c:axId val="1322862095"/>
      </c:bar3DChart>
      <c:catAx>
        <c:axId val="1324057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668783"/>
        <c:crosses val="autoZero"/>
        <c:auto val="1"/>
        <c:lblAlgn val="ctr"/>
        <c:lblOffset val="100"/>
        <c:noMultiLvlLbl val="0"/>
      </c:catAx>
      <c:valAx>
        <c:axId val="1323668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>
              <a:outerShdw blurRad="50800" dist="50800" dir="5400000" algn="ctr" rotWithShape="0">
                <a:srgbClr val="BE202D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crossAx val="1324057199"/>
        <c:crosses val="autoZero"/>
        <c:crossBetween val="between"/>
      </c:valAx>
      <c:serAx>
        <c:axId val="13228620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323668783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C6D4FDE-FC20-4ECA-9D74-56DB7AF4F25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1C3C125-23AE-4BE3-9BAB-422A46B2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636588"/>
            <a:ext cx="5672137" cy="319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F542A9A6-D2DB-47B3-AF46-5372724F1C70}" type="slidenum">
              <a:rPr lang="en-US" alt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5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Over </a:t>
            </a:r>
            <a:r>
              <a:rPr lang="en-US" dirty="0"/>
              <a:t>the 4 funded years we have received a total of $370M less than requested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6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71A79199-CCFD-4CA3-8985-0643971698FA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76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636588"/>
            <a:ext cx="5670550" cy="319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F542A9A6-D2DB-47B3-AF46-5372724F1C70}" type="slidenum">
              <a:rPr lang="en-US" alt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10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7.wmf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E4C6-F172-42C1-91F9-D087B074245E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7335-09D3-4169-836F-9B95E9B8D1CB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generic page 3.png">
            <a:extLst>
              <a:ext uri="{FF2B5EF4-FFF2-40B4-BE49-F238E27FC236}">
                <a16:creationId xmlns:a16="http://schemas.microsoft.com/office/drawing/2014/main" id="{8B2D9546-DF4A-4FB2-9164-90C1FDF80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7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FFD-D6E0-4A87-9DDE-AA0E03069335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4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2F3D-06F5-4153-B8C5-3E3238A8FA4A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F24A-7CAB-4EAC-AA9D-45EC5956697E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0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521-2A24-4842-8680-98F03B83E935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4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AB8B-0945-4BD1-8180-A67649A5C344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3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05EF-6A3A-4370-B012-DE3E5D2BDFDD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1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9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FD11-8B53-4133-9A51-62D49A38244D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4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D506-4064-414F-BE1D-7372D658E9AB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E5C-7B69-4E70-BA2B-4BFA31F3E9B5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5283200" y="2"/>
            <a:ext cx="6934821" cy="4663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D81528-7BE5-8240-B3F7-7581CFA993BB}"/>
              </a:ext>
            </a:extLst>
          </p:cNvPr>
          <p:cNvSpPr/>
          <p:nvPr userDrawn="1"/>
        </p:nvSpPr>
        <p:spPr>
          <a:xfrm>
            <a:off x="0" y="6510528"/>
            <a:ext cx="12192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95BF82BD-0602-1845-B870-F0F9F8575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7" y="393057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7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08667" cy="558800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725" y="6510529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867242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221252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346176"/>
            <a:ext cx="1450848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7" y="393057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7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BE33F-0F18-3E4F-90D6-31ACAD4E1DC5}"/>
              </a:ext>
            </a:extLst>
          </p:cNvPr>
          <p:cNvSpPr/>
          <p:nvPr userDrawn="1"/>
        </p:nvSpPr>
        <p:spPr>
          <a:xfrm>
            <a:off x="0" y="6510528"/>
            <a:ext cx="12192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Footer Placeholder 9">
            <a:extLst>
              <a:ext uri="{FF2B5EF4-FFF2-40B4-BE49-F238E27FC236}">
                <a16:creationId xmlns:a16="http://schemas.microsoft.com/office/drawing/2014/main" id="{197015B4-9CD5-1641-B9B6-4D3A7DAE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AC87EB9-7CB4-BC46-B487-92B6D475D2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725" y="6510529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125B5-A142-4545-B31A-7C0E86ED168B}"/>
              </a:ext>
            </a:extLst>
          </p:cNvPr>
          <p:cNvSpPr txBox="1"/>
          <p:nvPr userDrawn="1"/>
        </p:nvSpPr>
        <p:spPr>
          <a:xfrm>
            <a:off x="1867242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411372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7" y="393057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7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3"/>
            <a:ext cx="12192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08667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EF52-B769-A649-BA3E-BCF06AC465D0}"/>
              </a:ext>
            </a:extLst>
          </p:cNvPr>
          <p:cNvSpPr txBox="1"/>
          <p:nvPr userDrawn="1"/>
        </p:nvSpPr>
        <p:spPr>
          <a:xfrm>
            <a:off x="1867242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9F1318-6B2A-574F-8BCD-1B6C15B602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725" y="6510529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3B7433BA-EE6D-5E44-B352-CB0D4A4FA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690055" y="20150"/>
            <a:ext cx="9501947" cy="64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2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1"/>
            <a:ext cx="11789664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2"/>
            <a:ext cx="11789664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7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04F70DC9-7BBA-8045-B629-85546A2D1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690055" y="2824"/>
            <a:ext cx="9501947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1"/>
            <a:ext cx="611632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611632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80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72A64-9A3E-A647-8BD3-6D1579C19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9508575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82881"/>
            <a:ext cx="68072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68072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61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01800"/>
            <a:ext cx="11789664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18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1"/>
            <a:ext cx="11789664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82884" y="1219200"/>
            <a:ext cx="560832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1219200"/>
            <a:ext cx="5876544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3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80" y="1691640"/>
            <a:ext cx="5774944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97600" y="1691640"/>
            <a:ext cx="5774944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29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82881"/>
            <a:ext cx="11789664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3"/>
            <a:ext cx="11789664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2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7451"/>
            <a:ext cx="12192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200" y="2699904"/>
            <a:ext cx="90424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39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5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6863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4BA1-24FD-D317-9526-AA59A4C5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F4544-9472-D3EB-ED26-AB543D990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88A63-9699-D957-3EC0-EF6E0045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FBAA-4A86-0B34-75B1-90E82B17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C197-6D86-504F-305B-62A08482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935D-58E7-C755-238B-B7C0AB1F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021F-E6B0-49B7-5753-04079278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974D1-C966-2C49-F49C-449A9A4A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30DEA-65B7-0CC5-1D2D-9E9CE70E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F8C27-EAA0-A673-1D01-7C7FE227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4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69C5-8FF4-0934-59C8-89AC6E13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DE294-E5E5-E627-9FE9-4063943B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ABEB3-6904-1841-D50E-402514E9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64B5-E34B-42C4-AC71-70849A60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FC35-6670-AB42-16AF-D38588CC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9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66B-DB70-20B9-111F-1985602C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B159-97CC-7056-8DA5-DB961CC06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119D2-34C0-C1C6-0A78-DC00115C9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19A22-DBE5-501E-2A96-5A92A534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780B9-AB83-85AF-09DB-CA72A86F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74669-ECA3-F154-CB03-AF6664D4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7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3CA4-6F4E-2124-247C-C614B8CE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24085-D61A-F63A-7991-165EDA99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C4E5E-23BC-EF4A-7BB2-B4803EBE7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A0CF1-D530-A204-0A11-4A86D635A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776BD-1C73-DD6E-8EEF-F1CF32510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3B5D8-3FB5-9CE5-3B4D-6BBC0A18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0CA20-A518-76E5-0C4F-277F9642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E05A-0446-7898-1B5D-97DAB97D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F2D4-3D5E-E4EA-DA90-61F534BE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14758-B27C-3EAD-1FBF-4F7CCE89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E25A2-B6AE-1F21-6769-A1EC8D0F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A76B7-E2C3-443E-D712-9E825CD3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4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87724-A5C5-A4A7-F677-F9EE22CE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456EB-9FD3-4B6B-1DC4-5849235A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E9FE-4CA9-108F-6095-40028E07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7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651E-A53F-C8B3-8A79-D929440B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B358-A64F-0D3C-6112-C3CDD312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FCDE-D900-3D1F-D9F9-D2E2FB01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8AE98-8F0E-E93A-13E6-5175661A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7695-C120-F8F9-F879-DB182528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0A16A-A8FD-1F13-DE7D-766F8386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3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067F-CBEC-E7B7-59B6-9FE033A2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A1E07-4608-0FD1-2660-78D7518DF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825E-74B9-C809-621E-CC670FDAA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DCBDC-88ED-5433-46C7-C01C6A5F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F3A01-8CE5-3E73-DC68-9FF40DC1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D99B-2A0A-6DA2-19D3-3FB1A016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9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3729-512A-8094-3398-5094A0B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DA16-E595-2635-549D-3AC4AD0AE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2B2A-1BD9-7FFF-77A9-4A223736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A1148-DC71-2343-23C1-D678FD09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CD157-93DD-C12B-E5AA-F1FF68C7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8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E444D-048C-D265-F9B2-A70123160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56B2-E8D8-DC61-B0B5-B1D004B6A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3609-9023-6020-27E5-19018D6C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D7797-0F93-A345-EBAD-B6AEE119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4485-422D-1B66-4DF8-F864458F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9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HA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D9EFAE-6F00-E840-9E4B-4D8706951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1"/>
          <a:stretch/>
        </p:blipFill>
        <p:spPr>
          <a:xfrm>
            <a:off x="3" y="-58059"/>
            <a:ext cx="12191999" cy="1473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F157C3-9306-4A4F-88FC-A3EA467DA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85" y="5572717"/>
            <a:ext cx="1346927" cy="71644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D1A8DBD-928E-E744-BCBC-F6C001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8021" y="2640870"/>
            <a:ext cx="10086219" cy="1325033"/>
          </a:xfrm>
          <a:prstGeom prst="rect">
            <a:avLst/>
          </a:prstGeom>
        </p:spPr>
        <p:txBody>
          <a:bodyPr/>
          <a:lstStyle>
            <a:lvl1pPr algn="l">
              <a:defRPr sz="3867" b="1">
                <a:solidFill>
                  <a:srgbClr val="00788A"/>
                </a:solidFill>
              </a:defRPr>
            </a:lvl1pPr>
          </a:lstStyle>
          <a:p>
            <a:r>
              <a:rPr lang="en-US">
                <a:latin typeface="Adobe Garamond Pro" panose="02020502060506020403" pitchFamily="18" charset="77"/>
              </a:rPr>
              <a:t>Headline for Presentation Goes Here (Line 1) </a:t>
            </a:r>
            <a:br>
              <a:rPr lang="en-US">
                <a:latin typeface="Adobe Garamond Pro" panose="02020502060506020403" pitchFamily="18" charset="77"/>
              </a:rPr>
            </a:br>
            <a:r>
              <a:rPr lang="en-US">
                <a:latin typeface="Adobe Garamond Pro" panose="02020502060506020403" pitchFamily="18" charset="77"/>
              </a:rPr>
              <a:t>Subhead for Presentation (Line 2)</a:t>
            </a:r>
            <a:br>
              <a:rPr lang="en-US">
                <a:latin typeface="Adobe Garamond Pro" panose="02020502060506020403" pitchFamily="18" charset="77"/>
              </a:rPr>
            </a:br>
            <a:r>
              <a:rPr lang="en-US" b="0">
                <a:latin typeface="Adobe Garamond Pro" panose="02020502060506020403" pitchFamily="18" charset="77"/>
              </a:rPr>
              <a:t>Author Name Goes Here</a:t>
            </a:r>
            <a:br>
              <a:rPr lang="en-US">
                <a:latin typeface="Adobe Garamond Pro" panose="02020502060506020403" pitchFamily="18" charset="77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93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|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542781"/>
            <a:ext cx="5757333" cy="4455584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9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46C16E-D7BF-3849-B519-BEC1E882631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89728" y="1542785"/>
            <a:ext cx="5191029" cy="4470535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990526" indent="-380972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rgbClr val="5F5F5F"/>
                </a:solidFill>
              </a:defRPr>
            </a:lvl3pPr>
            <a:lvl4pPr marL="1828664" indent="0">
              <a:buClr>
                <a:schemeClr val="bg1"/>
              </a:buClr>
              <a:buSzPct val="70000"/>
              <a:buFont typeface="Courier New" pitchFamily="49" charset="0"/>
              <a:buNone/>
              <a:defRPr sz="2400" baseline="0">
                <a:solidFill>
                  <a:schemeClr val="bg2"/>
                </a:solidFill>
              </a:defRPr>
            </a:lvl4pPr>
            <a:lvl5pPr marL="2438218" indent="0">
              <a:buClr>
                <a:schemeClr val="bg1"/>
              </a:buClr>
              <a:buSzPct val="70000"/>
              <a:buFont typeface="Arial" pitchFamily="34" charset="0"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3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D84B2-AB16-8649-9500-B8949CB53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69385"/>
            <a:ext cx="11071157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5937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69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6B61FDE-C929-504E-84E0-2F6C7DB47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3" y="1542781"/>
            <a:ext cx="11071156" cy="4858019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9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DFEE1A-4FEA-2143-845A-95DDE1D06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69385"/>
            <a:ext cx="11071157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56535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|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542781"/>
            <a:ext cx="5379960" cy="4455584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9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D7D8199-9F9E-854A-A4E4-337C72E49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9528" y="1542781"/>
            <a:ext cx="5391233" cy="4455584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9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D84B2-AB16-8649-9500-B8949CB53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69385"/>
            <a:ext cx="11071157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3669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Right |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F14B5A-2336-3647-A9A7-EF68CABAEE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9887" y="1479312"/>
            <a:ext cx="5933100" cy="4446917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667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0627546-5432-4941-B6D8-CA3BA58352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455697"/>
            <a:ext cx="5191029" cy="4470535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990526" indent="-380972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rgbClr val="5F5F5F"/>
                </a:solidFill>
              </a:defRPr>
            </a:lvl3pPr>
            <a:lvl4pPr marL="1828664" indent="0">
              <a:buClr>
                <a:schemeClr val="bg1"/>
              </a:buClr>
              <a:buSzPct val="70000"/>
              <a:buFont typeface="Courier New" pitchFamily="49" charset="0"/>
              <a:buNone/>
              <a:defRPr sz="2400" baseline="0">
                <a:solidFill>
                  <a:schemeClr val="bg2"/>
                </a:solidFill>
              </a:defRPr>
            </a:lvl4pPr>
            <a:lvl5pPr marL="2438218" indent="0">
              <a:buClr>
                <a:schemeClr val="bg1"/>
              </a:buClr>
              <a:buSzPct val="70000"/>
              <a:buFont typeface="Arial" pitchFamily="34" charset="0"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3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34FB52A-9FBE-664B-AC69-E506FE1FA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569385"/>
            <a:ext cx="11303385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7100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| Thre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F14B5A-2336-3647-A9A7-EF68CABAEE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227909"/>
            <a:ext cx="3657600" cy="2307007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1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18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1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B2ED1B-ADCC-684D-99D2-AF07AAA776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1" y="1464213"/>
            <a:ext cx="3657601" cy="2616435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990526" indent="-380972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rgbClr val="5F5F5F"/>
                </a:solidFill>
              </a:defRPr>
            </a:lvl3pPr>
            <a:lvl4pPr marL="1828664" indent="0">
              <a:buClr>
                <a:schemeClr val="bg1"/>
              </a:buClr>
              <a:buSzPct val="70000"/>
              <a:buFont typeface="Courier New" pitchFamily="49" charset="0"/>
              <a:buNone/>
              <a:defRPr sz="2400" baseline="0">
                <a:solidFill>
                  <a:schemeClr val="bg2"/>
                </a:solidFill>
              </a:defRPr>
            </a:lvl4pPr>
            <a:lvl5pPr marL="2438218" indent="0">
              <a:buClr>
                <a:schemeClr val="bg1"/>
              </a:buClr>
              <a:buSzPct val="70000"/>
              <a:buFont typeface="Arial" pitchFamily="34" charset="0"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3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32D7D9-84EC-214B-8006-9FB1BCBC308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32493" y="1464213"/>
            <a:ext cx="3657601" cy="2616435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990526" indent="-380972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rgbClr val="5F5F5F"/>
                </a:solidFill>
              </a:defRPr>
            </a:lvl3pPr>
            <a:lvl4pPr marL="1828664" indent="0">
              <a:buClr>
                <a:schemeClr val="bg1"/>
              </a:buClr>
              <a:buSzPct val="70000"/>
              <a:buFont typeface="Courier New" pitchFamily="49" charset="0"/>
              <a:buNone/>
              <a:defRPr sz="2400" baseline="0">
                <a:solidFill>
                  <a:schemeClr val="bg2"/>
                </a:solidFill>
              </a:defRPr>
            </a:lvl4pPr>
            <a:lvl5pPr marL="2438218" indent="0">
              <a:buClr>
                <a:schemeClr val="bg1"/>
              </a:buClr>
              <a:buSzPct val="70000"/>
              <a:buFont typeface="Arial" pitchFamily="34" charset="0"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3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7EAB34-46B4-0F48-AFCC-DBD71239BCA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55386" y="1464213"/>
            <a:ext cx="3657601" cy="2616435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990526" indent="-380972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rgbClr val="5F5F5F"/>
                </a:solidFill>
              </a:defRPr>
            </a:lvl3pPr>
            <a:lvl4pPr marL="1828664" indent="0">
              <a:buClr>
                <a:schemeClr val="bg1"/>
              </a:buClr>
              <a:buSzPct val="70000"/>
              <a:buFont typeface="Courier New" pitchFamily="49" charset="0"/>
              <a:buNone/>
              <a:defRPr sz="2400" baseline="0">
                <a:solidFill>
                  <a:schemeClr val="bg2"/>
                </a:solidFill>
              </a:defRPr>
            </a:lvl4pPr>
            <a:lvl5pPr marL="2438218" indent="0">
              <a:buClr>
                <a:schemeClr val="bg1"/>
              </a:buClr>
              <a:buSzPct val="70000"/>
              <a:buFont typeface="Arial" pitchFamily="34" charset="0"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3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9280D13-B626-B940-8818-E674FAFFB4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491" y="4239623"/>
            <a:ext cx="3657600" cy="2307007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1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18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1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B5150-F29E-134E-B67B-C5ADE9310A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5381" y="4239622"/>
            <a:ext cx="3657600" cy="2307007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788A"/>
              </a:buClr>
              <a:buFont typeface="Wingdings" panose="05000000000000000000" pitchFamily="2" charset="2"/>
              <a:buChar char="§"/>
              <a:defRPr sz="2133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18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1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34FB52A-9FBE-664B-AC69-E506FE1FA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569385"/>
            <a:ext cx="11303385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5642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eparator | Subtitl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D9EFAE-6F00-E840-9E4B-4D8706951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b="42707"/>
          <a:stretch/>
        </p:blipFill>
        <p:spPr>
          <a:xfrm rot="10800000">
            <a:off x="-1" y="-53958"/>
            <a:ext cx="12192001" cy="68002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FC93E4-9F92-AF41-87F9-0B1104B02EBC}"/>
              </a:ext>
            </a:extLst>
          </p:cNvPr>
          <p:cNvSpPr/>
          <p:nvPr userDrawn="1"/>
        </p:nvSpPr>
        <p:spPr>
          <a:xfrm>
            <a:off x="3133344" y="4657346"/>
            <a:ext cx="9058656" cy="20889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ED1A8DBD-928E-E744-BCBC-F6C001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3344" y="5039296"/>
            <a:ext cx="9058656" cy="1325033"/>
          </a:xfrm>
          <a:prstGeom prst="rect">
            <a:avLst/>
          </a:prstGeom>
        </p:spPr>
        <p:txBody>
          <a:bodyPr/>
          <a:lstStyle>
            <a:lvl1pPr algn="l">
              <a:defRPr sz="3467" b="1">
                <a:solidFill>
                  <a:srgbClr val="00788A"/>
                </a:solidFill>
              </a:defRPr>
            </a:lvl1pPr>
          </a:lstStyle>
          <a:p>
            <a:r>
              <a:rPr lang="en-US">
                <a:latin typeface="Adobe Garamond Pro" panose="02020502060506020403" pitchFamily="18" charset="77"/>
              </a:rPr>
              <a:t>Subtitle Headline Page</a:t>
            </a:r>
            <a:br>
              <a:rPr lang="en-US">
                <a:latin typeface="Adobe Garamond Pro" panose="02020502060506020403" pitchFamily="18" charset="77"/>
              </a:rPr>
            </a:br>
            <a:r>
              <a:rPr lang="en-US" b="0">
                <a:latin typeface="Adobe Garamond Pro" panose="02020502060506020403" pitchFamily="18" charset="77"/>
              </a:rPr>
              <a:t>Support Copy Here</a:t>
            </a:r>
            <a:br>
              <a:rPr lang="en-US">
                <a:latin typeface="Adobe Garamond Pro" panose="02020502060506020403" pitchFamily="18" charset="77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928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&amp;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021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 Libr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3"/>
            <a:ext cx="12190928" cy="162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FA662-A6CD-AD44-B344-3BAC19EFC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9224"/>
            <a:ext cx="681784" cy="681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E4FE1-14D9-8144-B9CF-E906960E4D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87" y="2049224"/>
            <a:ext cx="681784" cy="681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FFF33-C6E6-0F47-9380-D0D1960213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80" y="2049224"/>
            <a:ext cx="681784" cy="681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9116AE-E2BD-9748-AF68-786236819F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3" y="2049224"/>
            <a:ext cx="681784" cy="681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C5890-DB08-8F46-9D9E-9985C54B5B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67" y="2049224"/>
            <a:ext cx="681784" cy="681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BBE00-FA12-4349-BF1D-93C4E0A0BF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60" y="2049224"/>
            <a:ext cx="681784" cy="681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FA15B0-A0FD-A44B-91C9-112A9D1EE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53" y="2049224"/>
            <a:ext cx="681784" cy="681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59CB0B-D8F8-0D43-B431-10095570B2F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47" y="2049224"/>
            <a:ext cx="681784" cy="681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705594-433D-4B4E-AEE0-8A5A28148DB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36" y="2049224"/>
            <a:ext cx="681784" cy="681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30382A-1A9B-954E-9489-806F92D2BD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36" y="3320975"/>
            <a:ext cx="681784" cy="681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F4881F-03E0-9046-BD6F-8DACE2989B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3" y="3320975"/>
            <a:ext cx="681784" cy="681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628BC7-FB80-7240-B4E2-39AA0BC3C2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67" y="3320975"/>
            <a:ext cx="681784" cy="6817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DC6F35-88CF-C740-B11E-604E052365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53" y="3320975"/>
            <a:ext cx="681784" cy="681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1E9B02-5F45-7045-8FFA-55F79A9CED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93" y="2049224"/>
            <a:ext cx="681784" cy="6817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BFEA1C-F983-AF4C-AD56-BCA76FC49B1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93" y="3320975"/>
            <a:ext cx="681784" cy="681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D8477B-4912-F142-96C6-C1531F11E33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87" y="3320975"/>
            <a:ext cx="681784" cy="6817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4DB8F5-9246-3545-A8A4-9B27725DD1F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80" y="3320975"/>
            <a:ext cx="681784" cy="681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438876-E9AE-3947-A08C-AF2848445AE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0975"/>
            <a:ext cx="681784" cy="681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A2369A-0A69-5245-AD03-4F28791F0AF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60" y="3320975"/>
            <a:ext cx="681784" cy="6817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245563-4596-384F-9BD9-427485B2A31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47" y="3320975"/>
            <a:ext cx="681784" cy="68178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3BB8159-6762-4A4E-8718-AFE176F67FD6}"/>
              </a:ext>
            </a:extLst>
          </p:cNvPr>
          <p:cNvSpPr txBox="1"/>
          <p:nvPr userDrawn="1"/>
        </p:nvSpPr>
        <p:spPr>
          <a:xfrm>
            <a:off x="3077028" y="5380612"/>
            <a:ext cx="6537816" cy="2974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chemeClr val="bg2"/>
                </a:solidFill>
                <a:latin typeface="Calibri" panose="020F0502020204030204" pitchFamily="34" charset="0"/>
              </a:rPr>
              <a:t>NOTE: If you need a small icon not featured here – please submit a web request</a:t>
            </a:r>
            <a:r>
              <a:rPr lang="en-US" sz="1333">
                <a:solidFill>
                  <a:schemeClr val="bg2"/>
                </a:solidFill>
                <a:latin typeface="Calibri" panose="020F0502020204030204" pitchFamily="34" charset="0"/>
              </a:rPr>
              <a:t>.  </a:t>
            </a:r>
            <a:endParaRPr lang="en-US" sz="1333" b="1" i="1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34FB52A-9FBE-664B-AC69-E506FE1FA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7918"/>
            <a:ext cx="11071157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Small Icon Library </a:t>
            </a:r>
          </a:p>
        </p:txBody>
      </p:sp>
    </p:spTree>
    <p:extLst>
      <p:ext uri="{BB962C8B-B14F-4D97-AF65-F5344CB8AC3E}">
        <p14:creationId xmlns:p14="http://schemas.microsoft.com/office/powerpoint/2010/main" val="119395138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 Libr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7A6E17-F145-864D-B2F5-3FD00B4FBC42}"/>
              </a:ext>
            </a:extLst>
          </p:cNvPr>
          <p:cNvSpPr txBox="1"/>
          <p:nvPr userDrawn="1"/>
        </p:nvSpPr>
        <p:spPr>
          <a:xfrm>
            <a:off x="5527072" y="780765"/>
            <a:ext cx="591316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Calibri" panose="020F0502020204030204" pitchFamily="34" charset="0"/>
              </a:rPr>
              <a:t>NOTE: If you need a large icon not featured here – please submit a web request</a:t>
            </a:r>
            <a:r>
              <a:rPr lang="en-US" sz="1200">
                <a:solidFill>
                  <a:schemeClr val="bg2"/>
                </a:solidFill>
                <a:latin typeface="Calibri" panose="020F0502020204030204" pitchFamily="34" charset="0"/>
              </a:rPr>
              <a:t>.  </a:t>
            </a:r>
            <a:endParaRPr lang="en-US" sz="1200" b="1" i="1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3B97EC8-165F-FA4A-819A-05BFB4F5D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5" y="1013115"/>
            <a:ext cx="2438400" cy="24384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AAB8D10E-9F18-764B-925D-B0680ABA1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7" y="1013115"/>
            <a:ext cx="2438400" cy="24384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C4A33C6-78ED-E14A-A81D-930DAC2C58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" y="1013115"/>
            <a:ext cx="2438400" cy="24384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073DD27-7F4B-BD41-8072-E56EE23D6D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49" y="1013115"/>
            <a:ext cx="2438400" cy="24384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BDA92A2-01C9-9247-B5D8-9FF13C6225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2" y="1013115"/>
            <a:ext cx="2438400" cy="24384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0FCCA7F-6EF9-6C4F-8398-94ECAE5A3E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52" y="1013115"/>
            <a:ext cx="2438400" cy="24384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07D0800-008C-DA46-AAD1-7172C6D4CE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7" y="2726187"/>
            <a:ext cx="2438400" cy="24384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9521098-AAB1-2343-86B3-8B6E95EECB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" y="2726187"/>
            <a:ext cx="2438400" cy="24384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09808B7-7372-8E47-9DD9-2C3FADD006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5" y="2726187"/>
            <a:ext cx="2438400" cy="24384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6D1BAA7-6447-F64F-9631-E8A99A0696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49" y="2726187"/>
            <a:ext cx="2438400" cy="24384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90A4603-D69A-524E-A6DF-1381D3E6980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2" y="2726187"/>
            <a:ext cx="2438400" cy="24384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71855B3-B33D-654B-902B-9DD3B6F2A8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52" y="2726187"/>
            <a:ext cx="2438400" cy="24384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285532C-3F9F-F04A-ABA1-3D89407E9C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7" y="4526775"/>
            <a:ext cx="2438400" cy="24384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D0735B1-0E59-1E40-B3D3-F4A5AF1FF0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5" y="4526775"/>
            <a:ext cx="2438400" cy="24384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730C992C-AE4B-AB4B-88C4-7101EFE87B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" y="4526775"/>
            <a:ext cx="2438400" cy="24384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101D5C1-B68B-1F40-B692-4A069943329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52" y="4526775"/>
            <a:ext cx="2438400" cy="24384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9A99E1A-D80C-854F-9978-2CD06FBAA90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2" y="4526775"/>
            <a:ext cx="2438400" cy="24384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C44A4EC8-40EF-7048-83C4-33C1D74F246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49" y="4526775"/>
            <a:ext cx="2438400" cy="24384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34FB52A-9FBE-664B-AC69-E506FE1FA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69385"/>
            <a:ext cx="11071157" cy="730537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Large Icon Library</a:t>
            </a:r>
          </a:p>
        </p:txBody>
      </p:sp>
    </p:spTree>
    <p:extLst>
      <p:ext uri="{BB962C8B-B14F-4D97-AF65-F5344CB8AC3E}">
        <p14:creationId xmlns:p14="http://schemas.microsoft.com/office/powerpoint/2010/main" val="553811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ws | Leg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3"/>
            <a:ext cx="12190928" cy="162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983744-54E5-904F-B433-6EDDF128DD81}"/>
              </a:ext>
            </a:extLst>
          </p:cNvPr>
          <p:cNvSpPr/>
          <p:nvPr userDrawn="1"/>
        </p:nvSpPr>
        <p:spPr>
          <a:xfrm>
            <a:off x="0" y="3"/>
            <a:ext cx="12192000" cy="6868332"/>
          </a:xfrm>
          <a:prstGeom prst="rect">
            <a:avLst/>
          </a:prstGeom>
          <a:solidFill>
            <a:srgbClr val="00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AE9C998-9FF7-A442-8D02-90961D53E3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3713" y="2327117"/>
            <a:ext cx="4707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EE19D-04A0-1544-B242-2743FD2523EA}"/>
              </a:ext>
            </a:extLst>
          </p:cNvPr>
          <p:cNvSpPr txBox="1"/>
          <p:nvPr userDrawn="1"/>
        </p:nvSpPr>
        <p:spPr>
          <a:xfrm>
            <a:off x="743712" y="3270488"/>
            <a:ext cx="1088745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1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findings and conclusions in this presentation are those of the authors and do not necessarily represent the official position of the Centers for Disease Control and Prevention.</a:t>
            </a:r>
          </a:p>
          <a:p>
            <a:endParaRPr lang="en-US" sz="2133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660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Questions?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47713-3ACE-6C43-BA10-C1B8D6E84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31" y="5292760"/>
            <a:ext cx="9911063" cy="14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189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7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="1">
                <a:solidFill>
                  <a:srgbClr val="007889"/>
                </a:solidFill>
              </a:defRPr>
            </a:lvl1pPr>
          </a:lstStyle>
          <a:p>
            <a:r>
              <a:rPr lang="en-US"/>
              <a:t>DIFFERENT TITLE PER SLIDE</a:t>
            </a:r>
          </a:p>
        </p:txBody>
      </p:sp>
    </p:spTree>
    <p:extLst>
      <p:ext uri="{BB962C8B-B14F-4D97-AF65-F5344CB8AC3E}">
        <p14:creationId xmlns:p14="http://schemas.microsoft.com/office/powerpoint/2010/main" val="21875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3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1482-ACEA-4480-949C-FF717185FF1B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7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5885-E699-47E4-A2FC-775A563C5485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12192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1"/>
            <a:ext cx="11789664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" y="1217592"/>
            <a:ext cx="11789664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1DE82-506E-CA47-7013-46F592F7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EC935-93AA-5E8A-822F-93760B76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145E-3216-4903-77F5-3076A210A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F93328-5D05-4CD7-B362-89CD658B6AE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BC627-5EBF-5ACD-5C7E-8B1E6FE7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EEE0E-CAD3-B916-D63D-8C66CB9E4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5B0FC-BDA2-4522-9163-CC17730E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69823B-4215-5C46-BEDA-80DB8C26A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78836"/>
            <a:ext cx="12192000" cy="1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5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1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66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1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67" indent="-45716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26" indent="-38097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887" indent="-3047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440" indent="-3047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2994" indent="-3047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vhep.org/presentations/cdchivbrief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hyperlink" Target="mailto:kherwig@hivhep.org" TargetMode="External"/><Relationship Id="rId4" Type="http://schemas.openxmlformats.org/officeDocument/2006/relationships/hyperlink" Target="mailto:cschmid@hivhep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662634" y="914400"/>
            <a:ext cx="7108032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4400" b="1" dirty="0">
                <a:solidFill>
                  <a:srgbClr val="0070C0"/>
                </a:solidFill>
              </a:rPr>
              <a:t>The Role &amp; Impact of the CDC &amp; its Grantees in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4400" b="1" dirty="0">
                <a:solidFill>
                  <a:srgbClr val="0070C0"/>
                </a:solidFill>
              </a:rPr>
              <a:t>Ending HIV in the U.S.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4400" b="1" dirty="0">
                <a:solidFill>
                  <a:srgbClr val="FF0000"/>
                </a:solidFill>
              </a:rPr>
              <a:t>Welcome &amp; Introduction</a:t>
            </a:r>
            <a:endParaRPr lang="en-US" sz="4400" b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100" b="1" i="1" dirty="0">
              <a:solidFill>
                <a:srgbClr val="0070C0"/>
              </a:solidFill>
              <a:latin typeface="Calibri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Calibri"/>
              </a:rPr>
              <a:t>Carl Schmid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Calibri"/>
              </a:rPr>
              <a:t>Executive Director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Calibri"/>
              </a:rPr>
              <a:t>HIV+Hepatitis Policy Institute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b="1" i="1" dirty="0">
              <a:solidFill>
                <a:srgbClr val="0070C0"/>
              </a:solidFill>
              <a:latin typeface="Calibri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Calibri"/>
              </a:rPr>
              <a:t>June 4, 2024</a:t>
            </a:r>
          </a:p>
        </p:txBody>
      </p:sp>
    </p:spTree>
    <p:extLst>
      <p:ext uri="{BB962C8B-B14F-4D97-AF65-F5344CB8AC3E}">
        <p14:creationId xmlns:p14="http://schemas.microsoft.com/office/powerpoint/2010/main" val="310686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1524000" y="1447801"/>
            <a:ext cx="8991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71700" y="2367059"/>
            <a:ext cx="7848600" cy="6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0070C0"/>
                </a:solidFill>
              </a:rPr>
              <a:t>Presentations: </a:t>
            </a:r>
            <a:r>
              <a:rPr lang="en-US" sz="20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https://hivhep.org/presentations/cdchivbriefing/</a:t>
            </a:r>
            <a:endParaRPr lang="en-US" altLang="en-US" sz="2800" b="1" i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800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Carl Schmid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cschmid@hivhep.org</a:t>
            </a:r>
            <a:endParaRPr lang="en-US" altLang="en-US" sz="2400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Emily McCloskey Schreiber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i="1" dirty="0">
                <a:solidFill>
                  <a:srgbClr val="0070C0"/>
                </a:solidFill>
                <a:hlinkClick r:id="rId5"/>
              </a:rPr>
              <a:t>eschreiber@NASTAD.org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ED7D31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4000" dirty="0">
              <a:solidFill>
                <a:srgbClr val="ED7D3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135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B29DC-A3F9-4458-490B-601C58947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296" y="5297853"/>
            <a:ext cx="5539408" cy="9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405FB245-926F-79EB-92BC-456F2FAD4A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2275"/>
          <a:stretch/>
        </p:blipFill>
        <p:spPr>
          <a:xfrm>
            <a:off x="1364512" y="0"/>
            <a:ext cx="9462976" cy="6858000"/>
          </a:xfrm>
        </p:spPr>
      </p:pic>
    </p:spTree>
    <p:extLst>
      <p:ext uri="{BB962C8B-B14F-4D97-AF65-F5344CB8AC3E}">
        <p14:creationId xmlns:p14="http://schemas.microsoft.com/office/powerpoint/2010/main" val="262946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people with hiv&#10;&#10;Description automatically generated">
            <a:extLst>
              <a:ext uri="{FF2B5EF4-FFF2-40B4-BE49-F238E27FC236}">
                <a16:creationId xmlns:a16="http://schemas.microsoft.com/office/drawing/2014/main" id="{28904372-6E3A-4AF1-1E97-285A05B83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49" y="0"/>
            <a:ext cx="8864301" cy="6858000"/>
          </a:xfrm>
        </p:spPr>
      </p:pic>
    </p:spTree>
    <p:extLst>
      <p:ext uri="{BB962C8B-B14F-4D97-AF65-F5344CB8AC3E}">
        <p14:creationId xmlns:p14="http://schemas.microsoft.com/office/powerpoint/2010/main" val="193587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F022EB27-C32F-0813-39B6-6D90FF3E7A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49" y="0"/>
            <a:ext cx="8864301" cy="6858000"/>
          </a:xfrm>
        </p:spPr>
      </p:pic>
    </p:spTree>
    <p:extLst>
      <p:ext uri="{BB962C8B-B14F-4D97-AF65-F5344CB8AC3E}">
        <p14:creationId xmlns:p14="http://schemas.microsoft.com/office/powerpoint/2010/main" val="362252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BB6934-A174-0E83-5425-084063A4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26" y="228600"/>
            <a:ext cx="827334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3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E14C83-DEBB-6EE2-7B50-8CE2628AB147}"/>
              </a:ext>
            </a:extLst>
          </p:cNvPr>
          <p:cNvGrpSpPr/>
          <p:nvPr/>
        </p:nvGrpSpPr>
        <p:grpSpPr>
          <a:xfrm>
            <a:off x="1376516" y="934065"/>
            <a:ext cx="9881419" cy="5152103"/>
            <a:chOff x="3124200" y="1661477"/>
            <a:chExt cx="5943600" cy="35350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03D930A-05A1-0B3E-3341-861AE4F30F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4757074"/>
                </p:ext>
              </p:extLst>
            </p:nvPr>
          </p:nvGraphicFramePr>
          <p:xfrm>
            <a:off x="3124200" y="1661477"/>
            <a:ext cx="5943600" cy="3535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12C7D7-F9B4-76A8-DDCF-4DE5C59AE6D8}"/>
                </a:ext>
              </a:extLst>
            </p:cNvPr>
            <p:cNvGrpSpPr/>
            <p:nvPr/>
          </p:nvGrpSpPr>
          <p:grpSpPr>
            <a:xfrm>
              <a:off x="6633514" y="2293305"/>
              <a:ext cx="2354579" cy="388620"/>
              <a:chOff x="23656" y="-26985"/>
              <a:chExt cx="2354579" cy="388620"/>
            </a:xfrm>
          </p:grpSpPr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0C645426-7504-8C16-80E2-0947D588E647}"/>
                  </a:ext>
                </a:extLst>
              </p:cNvPr>
              <p:cNvSpPr txBox="1"/>
              <p:nvPr/>
            </p:nvSpPr>
            <p:spPr>
              <a:xfrm>
                <a:off x="23656" y="94935"/>
                <a:ext cx="441960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949</a:t>
                </a:r>
                <a:endParaRPr kumimoji="0" 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1">
                <a:extLst>
                  <a:ext uri="{FF2B5EF4-FFF2-40B4-BE49-F238E27FC236}">
                    <a16:creationId xmlns:a16="http://schemas.microsoft.com/office/drawing/2014/main" id="{9EDA4FB4-7059-61A9-1F5E-3CFB684D20E0}"/>
                  </a:ext>
                </a:extLst>
              </p:cNvPr>
              <p:cNvSpPr txBox="1"/>
              <p:nvPr/>
            </p:nvSpPr>
            <p:spPr>
              <a:xfrm>
                <a:off x="518956" y="41595"/>
                <a:ext cx="441960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965</a:t>
                </a:r>
                <a:endParaRPr kumimoji="0" 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4CAADB9E-C4DC-1916-FE69-C23E60687891}"/>
                  </a:ext>
                </a:extLst>
              </p:cNvPr>
              <p:cNvSpPr txBox="1"/>
              <p:nvPr/>
            </p:nvSpPr>
            <p:spPr>
              <a:xfrm>
                <a:off x="1029495" y="3495"/>
                <a:ext cx="441960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987</a:t>
                </a:r>
                <a:endParaRPr kumimoji="0" 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953145CB-6A52-16DD-121E-9204CF1675B1}"/>
                  </a:ext>
                </a:extLst>
              </p:cNvPr>
              <p:cNvSpPr txBox="1"/>
              <p:nvPr/>
            </p:nvSpPr>
            <p:spPr>
              <a:xfrm>
                <a:off x="1448595" y="-19365"/>
                <a:ext cx="472440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1014</a:t>
                </a:r>
                <a:endPara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">
                <a:extLst>
                  <a:ext uri="{FF2B5EF4-FFF2-40B4-BE49-F238E27FC236}">
                    <a16:creationId xmlns:a16="http://schemas.microsoft.com/office/drawing/2014/main" id="{2FCED233-B39D-4994-6E75-B0CB1A1F51E5}"/>
                  </a:ext>
                </a:extLst>
              </p:cNvPr>
              <p:cNvSpPr txBox="1"/>
              <p:nvPr/>
            </p:nvSpPr>
            <p:spPr>
              <a:xfrm>
                <a:off x="1890555" y="-26985"/>
                <a:ext cx="487680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1014</a:t>
                </a:r>
                <a:endPara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F212D7-94C8-FA8F-6DA6-0CDCFAA5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636" y="5721412"/>
            <a:ext cx="190211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0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2B2C93-E21C-B845-A71A-8A38910931AB}"/>
              </a:ext>
            </a:extLst>
          </p:cNvPr>
          <p:cNvGraphicFramePr/>
          <p:nvPr/>
        </p:nvGraphicFramePr>
        <p:xfrm>
          <a:off x="2912226" y="289368"/>
          <a:ext cx="9597183" cy="639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CACD671-EB5C-D049-845A-F597AED4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1" y="139215"/>
            <a:ext cx="11188324" cy="1757904"/>
          </a:xfrm>
        </p:spPr>
        <p:txBody>
          <a:bodyPr/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CDC Ending the HIV Epidemic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Requested and Enacted Funding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>
              <a:solidFill>
                <a:srgbClr val="005D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E26F6-AB85-B041-8A64-0D6996B21979}"/>
              </a:ext>
            </a:extLst>
          </p:cNvPr>
          <p:cNvSpPr/>
          <p:nvPr/>
        </p:nvSpPr>
        <p:spPr>
          <a:xfrm>
            <a:off x="880443" y="3798619"/>
            <a:ext cx="2743200" cy="914400"/>
          </a:xfrm>
          <a:prstGeom prst="rect">
            <a:avLst/>
          </a:prstGeom>
          <a:solidFill>
            <a:srgbClr val="9A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C000"/>
              </a:solidFill>
              <a:latin typeface="Garamond" panose="02020404030301010803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6BF44-D46D-6643-9707-D9E8FF1B084F}"/>
              </a:ext>
            </a:extLst>
          </p:cNvPr>
          <p:cNvSpPr/>
          <p:nvPr/>
        </p:nvSpPr>
        <p:spPr>
          <a:xfrm>
            <a:off x="885087" y="2620649"/>
            <a:ext cx="2743200" cy="914400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C000"/>
              </a:solidFill>
              <a:latin typeface="Garamond" panose="020204040303010108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18166-29A3-5347-8FB3-3892066EB241}"/>
              </a:ext>
            </a:extLst>
          </p:cNvPr>
          <p:cNvSpPr txBox="1"/>
          <p:nvPr/>
        </p:nvSpPr>
        <p:spPr>
          <a:xfrm>
            <a:off x="1158764" y="2816239"/>
            <a:ext cx="218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CDC Enacted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9A25F-30A3-F44B-B71B-0270FDBD579B}"/>
              </a:ext>
            </a:extLst>
          </p:cNvPr>
          <p:cNvSpPr txBox="1"/>
          <p:nvPr/>
        </p:nvSpPr>
        <p:spPr>
          <a:xfrm>
            <a:off x="967142" y="4014495"/>
            <a:ext cx="256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CDC Requested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702165-B34C-4C82-BD85-07EF1917A77C}"/>
              </a:ext>
            </a:extLst>
          </p:cNvPr>
          <p:cNvGrpSpPr/>
          <p:nvPr/>
        </p:nvGrpSpPr>
        <p:grpSpPr>
          <a:xfrm>
            <a:off x="2773380" y="2906937"/>
            <a:ext cx="6596525" cy="3419452"/>
            <a:chOff x="2773380" y="2906936"/>
            <a:chExt cx="6596525" cy="34194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C77276-7682-0943-97A4-18A37A91FE6A}"/>
                </a:ext>
              </a:extLst>
            </p:cNvPr>
            <p:cNvSpPr txBox="1"/>
            <p:nvPr/>
          </p:nvSpPr>
          <p:spPr>
            <a:xfrm>
              <a:off x="7547376" y="2906936"/>
              <a:ext cx="1177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1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</a:rPr>
                <a:t>$275M</a:t>
              </a:r>
            </a:p>
          </p:txBody>
        </p:sp>
        <p:sp>
          <p:nvSpPr>
            <p:cNvPr id="13" name="Title 3">
              <a:extLst>
                <a:ext uri="{FF2B5EF4-FFF2-40B4-BE49-F238E27FC236}">
                  <a16:creationId xmlns:a16="http://schemas.microsoft.com/office/drawing/2014/main" id="{ABEA1966-0CA6-2D4F-9331-A690773B9D3E}"/>
                </a:ext>
              </a:extLst>
            </p:cNvPr>
            <p:cNvSpPr txBox="1">
              <a:spLocks/>
            </p:cNvSpPr>
            <p:nvPr/>
          </p:nvSpPr>
          <p:spPr>
            <a:xfrm>
              <a:off x="2773380" y="5560259"/>
              <a:ext cx="3540848" cy="730537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00788A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 1 </a:t>
              </a:r>
            </a:p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FY20</a:t>
              </a:r>
            </a:p>
          </p:txBody>
        </p:sp>
        <p:sp>
          <p:nvSpPr>
            <p:cNvPr id="14" name="Title 3">
              <a:extLst>
                <a:ext uri="{FF2B5EF4-FFF2-40B4-BE49-F238E27FC236}">
                  <a16:creationId xmlns:a16="http://schemas.microsoft.com/office/drawing/2014/main" id="{F9568E91-6229-D94C-9B35-5DC75991F904}"/>
                </a:ext>
              </a:extLst>
            </p:cNvPr>
            <p:cNvSpPr txBox="1">
              <a:spLocks/>
            </p:cNvSpPr>
            <p:nvPr/>
          </p:nvSpPr>
          <p:spPr>
            <a:xfrm>
              <a:off x="4325576" y="5580339"/>
              <a:ext cx="3540848" cy="730537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00788A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 2</a:t>
              </a:r>
            </a:p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FY21</a:t>
              </a:r>
            </a:p>
          </p:txBody>
        </p:sp>
        <p:sp>
          <p:nvSpPr>
            <p:cNvPr id="19" name="Title 3">
              <a:extLst>
                <a:ext uri="{FF2B5EF4-FFF2-40B4-BE49-F238E27FC236}">
                  <a16:creationId xmlns:a16="http://schemas.microsoft.com/office/drawing/2014/main" id="{DE7493C1-3D45-4C7C-B832-8AFBA2BA25B8}"/>
                </a:ext>
              </a:extLst>
            </p:cNvPr>
            <p:cNvSpPr txBox="1">
              <a:spLocks/>
            </p:cNvSpPr>
            <p:nvPr/>
          </p:nvSpPr>
          <p:spPr>
            <a:xfrm>
              <a:off x="5829057" y="5595851"/>
              <a:ext cx="3540848" cy="730537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00788A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 3</a:t>
              </a:r>
            </a:p>
            <a:p>
              <a:pPr algn="ctr" defTabSz="1219110">
                <a:defRPr/>
              </a:pPr>
              <a:r>
                <a:rPr lang="en-US" sz="2133">
                  <a:solidFill>
                    <a:srgbClr val="7F7F7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FY22</a:t>
              </a:r>
            </a:p>
          </p:txBody>
        </p:sp>
      </p:grpSp>
      <p:sp>
        <p:nvSpPr>
          <p:cNvPr id="20" name="Title 3">
            <a:extLst>
              <a:ext uri="{FF2B5EF4-FFF2-40B4-BE49-F238E27FC236}">
                <a16:creationId xmlns:a16="http://schemas.microsoft.com/office/drawing/2014/main" id="{EA9AD0B3-319F-FB07-EB07-7C6D49BC2320}"/>
              </a:ext>
            </a:extLst>
          </p:cNvPr>
          <p:cNvSpPr txBox="1">
            <a:spLocks/>
          </p:cNvSpPr>
          <p:nvPr/>
        </p:nvSpPr>
        <p:spPr>
          <a:xfrm>
            <a:off x="7330119" y="5564829"/>
            <a:ext cx="3540848" cy="7305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78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defTabSz="1219110">
              <a:defRPr/>
            </a:pPr>
            <a:r>
              <a:rPr lang="en-US" sz="2133">
                <a:solidFill>
                  <a:srgbClr val="7F7F7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4</a:t>
            </a:r>
          </a:p>
          <a:p>
            <a:pPr algn="ctr" defTabSz="1219110">
              <a:defRPr/>
            </a:pPr>
            <a:r>
              <a:rPr lang="en-US" sz="2133">
                <a:solidFill>
                  <a:srgbClr val="7F7F7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B69951-1981-11E9-8363-3A391C0F76CF}"/>
              </a:ext>
            </a:extLst>
          </p:cNvPr>
          <p:cNvSpPr txBox="1"/>
          <p:nvPr/>
        </p:nvSpPr>
        <p:spPr>
          <a:xfrm>
            <a:off x="4099190" y="4443947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$140M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B15207-0B8A-CCF8-DDE7-5467CDD704B6}"/>
              </a:ext>
            </a:extLst>
          </p:cNvPr>
          <p:cNvSpPr txBox="1"/>
          <p:nvPr/>
        </p:nvSpPr>
        <p:spPr>
          <a:xfrm>
            <a:off x="4521594" y="3807786"/>
            <a:ext cx="1177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b="1">
                <a:solidFill>
                  <a:srgbClr val="FFFFFF"/>
                </a:solidFill>
                <a:latin typeface="Calibri" panose="020F0502020204030204" pitchFamily="34" charset="0"/>
              </a:rPr>
              <a:t>$140M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E7ABC0-8514-261D-DFD5-7F29A5BA4AB4}"/>
              </a:ext>
            </a:extLst>
          </p:cNvPr>
          <p:cNvSpPr txBox="1"/>
          <p:nvPr/>
        </p:nvSpPr>
        <p:spPr>
          <a:xfrm>
            <a:off x="6086986" y="2210076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$375M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061DDB-1797-3C88-4107-355AD7647B3D}"/>
              </a:ext>
            </a:extLst>
          </p:cNvPr>
          <p:cNvSpPr txBox="1"/>
          <p:nvPr/>
        </p:nvSpPr>
        <p:spPr>
          <a:xfrm>
            <a:off x="5612274" y="4153112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$175M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45E1B-AB5D-CA9D-4670-4C23DA7928F1}"/>
              </a:ext>
            </a:extLst>
          </p:cNvPr>
          <p:cNvSpPr txBox="1"/>
          <p:nvPr/>
        </p:nvSpPr>
        <p:spPr>
          <a:xfrm>
            <a:off x="7085429" y="3947275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$195M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4291F2-155D-EBE3-E449-DF81D7BE7AC1}"/>
              </a:ext>
            </a:extLst>
          </p:cNvPr>
          <p:cNvSpPr txBox="1"/>
          <p:nvPr/>
        </p:nvSpPr>
        <p:spPr>
          <a:xfrm>
            <a:off x="10461858" y="1753030"/>
            <a:ext cx="1177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b="1">
                <a:solidFill>
                  <a:srgbClr val="FFFFFF"/>
                </a:solidFill>
                <a:latin typeface="Calibri" panose="020F0502020204030204" pitchFamily="34" charset="0"/>
              </a:rPr>
              <a:t>$573M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EC850-AD0D-16AD-88F9-4AFA3663D684}"/>
              </a:ext>
            </a:extLst>
          </p:cNvPr>
          <p:cNvSpPr txBox="1"/>
          <p:nvPr/>
        </p:nvSpPr>
        <p:spPr>
          <a:xfrm>
            <a:off x="8588246" y="3814440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$220M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6A6B0-A3C1-26E4-CDAD-007948DCA60C}"/>
              </a:ext>
            </a:extLst>
          </p:cNvPr>
          <p:cNvSpPr txBox="1"/>
          <p:nvPr/>
        </p:nvSpPr>
        <p:spPr>
          <a:xfrm>
            <a:off x="9007503" y="2652899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$310M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580C9-3110-1E2E-7B1A-32E12863229C}"/>
              </a:ext>
            </a:extLst>
          </p:cNvPr>
          <p:cNvSpPr txBox="1"/>
          <p:nvPr/>
        </p:nvSpPr>
        <p:spPr>
          <a:xfrm>
            <a:off x="10601982" y="2640963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$310M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9CCDC49-4F02-0336-98A2-9A8CD4A4F262}"/>
              </a:ext>
            </a:extLst>
          </p:cNvPr>
          <p:cNvSpPr txBox="1">
            <a:spLocks/>
          </p:cNvSpPr>
          <p:nvPr/>
        </p:nvSpPr>
        <p:spPr>
          <a:xfrm>
            <a:off x="8795600" y="5581556"/>
            <a:ext cx="3540848" cy="7305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78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defTabSz="1219110">
              <a:defRPr/>
            </a:pPr>
            <a:r>
              <a:rPr lang="en-US" sz="2133">
                <a:solidFill>
                  <a:srgbClr val="7F7F7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5</a:t>
            </a:r>
          </a:p>
          <a:p>
            <a:pPr algn="ctr" defTabSz="1219110">
              <a:defRPr/>
            </a:pPr>
            <a:r>
              <a:rPr lang="en-US" sz="2133">
                <a:solidFill>
                  <a:srgbClr val="7F7F7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A9864-F508-6C97-B9B8-CC6DAC29A111}"/>
              </a:ext>
            </a:extLst>
          </p:cNvPr>
          <p:cNvSpPr txBox="1"/>
          <p:nvPr/>
        </p:nvSpPr>
        <p:spPr>
          <a:xfrm>
            <a:off x="10047701" y="3824932"/>
            <a:ext cx="11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$220M</a:t>
            </a:r>
          </a:p>
        </p:txBody>
      </p:sp>
    </p:spTree>
    <p:extLst>
      <p:ext uri="{BB962C8B-B14F-4D97-AF65-F5344CB8AC3E}">
        <p14:creationId xmlns:p14="http://schemas.microsoft.com/office/powerpoint/2010/main" val="18191280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E430-86B8-2E77-39C6-B9E5C5C7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67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CDC Division of HIV Prevention Funding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C07E3D-0344-E89F-73F8-C7A39CC24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18741"/>
              </p:ext>
            </p:extLst>
          </p:nvPr>
        </p:nvGraphicFramePr>
        <p:xfrm>
          <a:off x="472440" y="2148840"/>
          <a:ext cx="11247119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003490">
                  <a:extLst>
                    <a:ext uri="{9D8B030D-6E8A-4147-A177-3AD203B41FA5}">
                      <a16:colId xmlns:a16="http://schemas.microsoft.com/office/drawing/2014/main" val="3528052932"/>
                    </a:ext>
                  </a:extLst>
                </a:gridCol>
                <a:gridCol w="1553073">
                  <a:extLst>
                    <a:ext uri="{9D8B030D-6E8A-4147-A177-3AD203B41FA5}">
                      <a16:colId xmlns:a16="http://schemas.microsoft.com/office/drawing/2014/main" val="3835012126"/>
                    </a:ext>
                  </a:extLst>
                </a:gridCol>
                <a:gridCol w="2427628">
                  <a:extLst>
                    <a:ext uri="{9D8B030D-6E8A-4147-A177-3AD203B41FA5}">
                      <a16:colId xmlns:a16="http://schemas.microsoft.com/office/drawing/2014/main" val="3275995284"/>
                    </a:ext>
                  </a:extLst>
                </a:gridCol>
                <a:gridCol w="2455756">
                  <a:extLst>
                    <a:ext uri="{9D8B030D-6E8A-4147-A177-3AD203B41FA5}">
                      <a16:colId xmlns:a16="http://schemas.microsoft.com/office/drawing/2014/main" val="1107981322"/>
                    </a:ext>
                  </a:extLst>
                </a:gridCol>
                <a:gridCol w="1621822">
                  <a:extLst>
                    <a:ext uri="{9D8B030D-6E8A-4147-A177-3AD203B41FA5}">
                      <a16:colId xmlns:a16="http://schemas.microsoft.com/office/drawing/2014/main" val="3285128256"/>
                    </a:ext>
                  </a:extLst>
                </a:gridCol>
                <a:gridCol w="1185350">
                  <a:extLst>
                    <a:ext uri="{9D8B030D-6E8A-4147-A177-3AD203B41FA5}">
                      <a16:colId xmlns:a16="http://schemas.microsoft.com/office/drawing/2014/main" val="18171168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D1D1D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FY23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D1D1D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D1D1D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FY24 House Subcommittee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D1D1D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D1D1D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FY24 Senate Committee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D1D1D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solidFill>
                            <a:srgbClr val="002060"/>
                          </a:solidFill>
                          <a:effectLst/>
                          <a:highlight>
                            <a:srgbClr val="D1D1D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FY24 Final</a:t>
                      </a:r>
                      <a:endParaRPr lang="en-US" sz="2400" kern="100">
                        <a:solidFill>
                          <a:srgbClr val="002060"/>
                        </a:solidFill>
                        <a:effectLst/>
                        <a:highlight>
                          <a:srgbClr val="D1D1D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D1D1D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D1D1D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499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 Prevention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$793.7m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(+$2m)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$793.7m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(+$0.0m)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$793.7m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(+$0.0m)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$793.7m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(+$0.0m)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????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8467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Ending the Epidemic 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$220.0m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(+$25.0m)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$0.0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(-$220.0m)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$223.0m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(+$3.0m)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$220.0m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(+$0.0m)</a:t>
                      </a: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????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267884"/>
                  </a:ext>
                </a:extLst>
              </a:tr>
            </a:tbl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C4E560A-250F-DFDC-3967-B0727A298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10287000" y="5867400"/>
            <a:ext cx="1905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B043DD-0AF3-2549-993E-AC55CA88E226}"/>
              </a:ext>
            </a:extLst>
          </p:cNvPr>
          <p:cNvSpPr/>
          <p:nvPr/>
        </p:nvSpPr>
        <p:spPr>
          <a:xfrm>
            <a:off x="1176111" y="1164900"/>
            <a:ext cx="9257846" cy="51398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000" b="1" dirty="0">
              <a:solidFill>
                <a:srgbClr val="102B62"/>
              </a:solidFill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Dr. Robyn Neblett Fanfair,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Director of Division of HIV Prevention, CDC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Clover Barnes, RN, BSN, MBA,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Sr. Deputy Director of the HIV/AIDS, Hepatitis, STD and TB Administration, District of Columbia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Juan Carlos Loubriel, Sr.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Director of Community Health and Wellness, Whitman Walker </a:t>
            </a:r>
          </a:p>
          <a:p>
            <a:pPr lvl="1" defTabSz="685800">
              <a:defRPr/>
            </a:pPr>
            <a:endParaRPr lang="en-US" sz="2000" dirty="0">
              <a:solidFill>
                <a:srgbClr val="102B62"/>
              </a:solidFill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4DCD21D-BA2D-4E6E-8F84-6DB809A490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10287000" y="5867400"/>
            <a:ext cx="1905000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E406EB-16DB-4ADB-A35E-952F6229463A}"/>
              </a:ext>
            </a:extLst>
          </p:cNvPr>
          <p:cNvSpPr txBox="1"/>
          <p:nvPr/>
        </p:nvSpPr>
        <p:spPr>
          <a:xfrm>
            <a:off x="1176111" y="5185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856"/>
                </a:solidFill>
                <a:latin typeface="Calibri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0562489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P_Costs_slides_20220317" id="{D1FFA136-4D40-4554-8EEA-72F33C3BC26B}" vid="{F4504A9B-B885-4C62-8691-FEA0218CE60F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2_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-DHAP" id="{83EEF60D-77BF-7C48-AA51-E93E0797039B}" vid="{4E097B03-DEEA-504B-9D29-B169EB765A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4C3679-6253-4899-BFED-ACB2910D29BC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5FC1D857BAC4E9E4CC5C465768BC8" ma:contentTypeVersion="5" ma:contentTypeDescription="Create a new document." ma:contentTypeScope="" ma:versionID="f2126105e3040107f9ff1accea83a050">
  <xsd:schema xmlns:xsd="http://www.w3.org/2001/XMLSchema" xmlns:xs="http://www.w3.org/2001/XMLSchema" xmlns:p="http://schemas.microsoft.com/office/2006/metadata/properties" xmlns:ns3="50c1ca0f-dc3a-4ec4-9419-99bd29122a36" targetNamespace="http://schemas.microsoft.com/office/2006/metadata/properties" ma:root="true" ma:fieldsID="5ad0987fbc1a76cfa91be29dbd62f0fd" ns3:_="">
    <xsd:import namespace="50c1ca0f-dc3a-4ec4-9419-99bd29122a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1ca0f-dc3a-4ec4-9419-99bd29122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c1ca0f-dc3a-4ec4-9419-99bd29122a36" xsi:nil="true"/>
  </documentManagement>
</p:properties>
</file>

<file path=customXml/itemProps1.xml><?xml version="1.0" encoding="utf-8"?>
<ds:datastoreItem xmlns:ds="http://schemas.openxmlformats.org/officeDocument/2006/customXml" ds:itemID="{740019D9-F56A-445C-A913-0CCC9DFFB5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88148-1C05-4F80-9201-FD96C347A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1ca0f-dc3a-4ec4-9419-99bd29122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371CEB-0902-45AD-92C7-28AB06E46CB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0c1ca0f-dc3a-4ec4-9419-99bd29122a3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14614</TotalTime>
  <Words>288</Words>
  <Application>Microsoft Office PowerPoint</Application>
  <PresentationFormat>Widescreen</PresentationFormat>
  <Paragraphs>104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Adobe Garamond Pro</vt:lpstr>
      <vt:lpstr>Aptos</vt:lpstr>
      <vt:lpstr>Aptos Display</vt:lpstr>
      <vt:lpstr>Arial</vt:lpstr>
      <vt:lpstr>Arial Narrow</vt:lpstr>
      <vt:lpstr>Calibri</vt:lpstr>
      <vt:lpstr>Calibri Light</vt:lpstr>
      <vt:lpstr>Courier New</vt:lpstr>
      <vt:lpstr>Garamond</vt:lpstr>
      <vt:lpstr>Myriad Web Pro</vt:lpstr>
      <vt:lpstr>System Font Regular</vt:lpstr>
      <vt:lpstr>Wingdings</vt:lpstr>
      <vt:lpstr>1_Office Theme</vt:lpstr>
      <vt:lpstr>Office Theme</vt:lpstr>
      <vt:lpstr>RTI Corporate (White)</vt:lpstr>
      <vt:lpstr>2_Office Theme</vt:lpstr>
      <vt:lpstr>12_NCEH_ATSDR_combined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CDC Ending the HIV Epidemic Requested and Enacted Funding     </vt:lpstr>
      <vt:lpstr>CDC Division of HIV Prevention Funding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Schmid</dc:creator>
  <cp:lastModifiedBy>Carl Schmid</cp:lastModifiedBy>
  <cp:revision>38</cp:revision>
  <cp:lastPrinted>2023-04-05T19:11:26Z</cp:lastPrinted>
  <dcterms:created xsi:type="dcterms:W3CDTF">2023-04-02T14:39:07Z</dcterms:created>
  <dcterms:modified xsi:type="dcterms:W3CDTF">2024-06-01T13:53:03Z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0x010100C7E5FC1D857BAC4E9E4CC5C465768BC8</vt:lpwstr>
  </property>
</Properties>
</file>